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8"/>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1" r:id="rId24"/>
    <p:sldId id="278" r:id="rId25"/>
    <p:sldId id="280" r:id="rId26"/>
    <p:sldId id="279"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294" r:id="rId41"/>
    <p:sldId id="298" r:id="rId42"/>
    <p:sldId id="299" r:id="rId43"/>
    <p:sldId id="300" r:id="rId44"/>
    <p:sldId id="295" r:id="rId45"/>
    <p:sldId id="296" r:id="rId46"/>
    <p:sldId id="297" r:id="rId4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91" d="100"/>
          <a:sy n="91" d="100"/>
        </p:scale>
        <p:origin x="-77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2"/>
            <a:ext cx="7772400" cy="784798"/>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a:lvl1pPr>
            <a:lvl2pPr marL="0" marR="0" indent="0" algn="ctr" rtl="0">
              <a:lnSpc>
                <a:spcPct val="100000"/>
              </a:lnSpc>
              <a:spcBef>
                <a:spcPts val="0"/>
              </a:spcBef>
              <a:spcAft>
                <a:spcPts val="0"/>
              </a:spcAft>
              <a:buClr>
                <a:schemeClr val="dk2"/>
              </a:buClr>
              <a:buFont typeface="Arial"/>
              <a:buNone/>
              <a:defRPr/>
            </a:lvl2pPr>
            <a:lvl3pPr marL="0" marR="0" indent="0" algn="ctr" rtl="0">
              <a:lnSpc>
                <a:spcPct val="100000"/>
              </a:lnSpc>
              <a:spcBef>
                <a:spcPts val="0"/>
              </a:spcBef>
              <a:spcAft>
                <a:spcPts val="0"/>
              </a:spcAft>
              <a:buClr>
                <a:schemeClr val="dk2"/>
              </a:buClr>
              <a:buFont typeface="Arial"/>
              <a:buNone/>
              <a:defRPr/>
            </a:lvl3pPr>
            <a:lvl4pPr marL="0" marR="0" indent="0" algn="ctr" rtl="0">
              <a:lnSpc>
                <a:spcPct val="100000"/>
              </a:lnSpc>
              <a:spcBef>
                <a:spcPts val="0"/>
              </a:spcBef>
              <a:spcAft>
                <a:spcPts val="0"/>
              </a:spcAft>
              <a:buClr>
                <a:schemeClr val="dk2"/>
              </a:buClr>
              <a:buFont typeface="Arial"/>
              <a:buNone/>
              <a:defRPr/>
            </a:lvl4pPr>
            <a:lvl5pPr marL="0" marR="0" indent="0" algn="ctr" rtl="0">
              <a:lnSpc>
                <a:spcPct val="100000"/>
              </a:lnSpc>
              <a:spcBef>
                <a:spcPts val="0"/>
              </a:spcBef>
              <a:spcAft>
                <a:spcPts val="0"/>
              </a:spcAft>
              <a:buClr>
                <a:schemeClr val="dk2"/>
              </a:buClr>
              <a:buFont typeface="Arial"/>
              <a:buNone/>
              <a:defRPr/>
            </a:lvl5pPr>
            <a:lvl6pPr marL="0" marR="0" indent="0" algn="ctr" rtl="0">
              <a:lnSpc>
                <a:spcPct val="100000"/>
              </a:lnSpc>
              <a:spcBef>
                <a:spcPts val="0"/>
              </a:spcBef>
              <a:spcAft>
                <a:spcPts val="0"/>
              </a:spcAft>
              <a:buClr>
                <a:schemeClr val="dk2"/>
              </a:buClr>
              <a:buFont typeface="Arial"/>
              <a:buNone/>
              <a:defRPr/>
            </a:lvl6pPr>
            <a:lvl7pPr marL="0" marR="0" indent="0" algn="ctr" rtl="0">
              <a:lnSpc>
                <a:spcPct val="100000"/>
              </a:lnSpc>
              <a:spcBef>
                <a:spcPts val="0"/>
              </a:spcBef>
              <a:spcAft>
                <a:spcPts val="0"/>
              </a:spcAft>
              <a:buClr>
                <a:schemeClr val="dk2"/>
              </a:buClr>
              <a:buFont typeface="Arial"/>
              <a:buNone/>
              <a:defRPr/>
            </a:lvl7pPr>
            <a:lvl8pPr marL="0" marR="0" indent="0" algn="ctr" rtl="0">
              <a:lnSpc>
                <a:spcPct val="100000"/>
              </a:lnSpc>
              <a:spcBef>
                <a:spcPts val="0"/>
              </a:spcBef>
              <a:spcAft>
                <a:spcPts val="0"/>
              </a:spcAft>
              <a:buClr>
                <a:schemeClr val="dk2"/>
              </a:buClr>
              <a:buFont typeface="Arial"/>
              <a:buNone/>
              <a:defRPr/>
            </a:lvl8pPr>
            <a:lvl9pPr marL="0" marR="0" indent="0" algn="ctr" rtl="0">
              <a:lnSpc>
                <a:spcPct val="100000"/>
              </a:lnSpc>
              <a:spcBef>
                <a:spcPts val="0"/>
              </a:spcBef>
              <a:spcAft>
                <a:spcPts val="0"/>
              </a:spcAft>
              <a:buClr>
                <a:schemeClr val="dk2"/>
              </a:buClr>
              <a:buFont typeface="Arial"/>
              <a:buNone/>
              <a:defRPr/>
            </a:lvl9pPr>
          </a:lstStyle>
          <a:p>
            <a:endParaRPr/>
          </a:p>
        </p:txBody>
      </p:sp>
      <p:sp>
        <p:nvSpPr>
          <p:cNvPr id="9" name="Shape 9"/>
          <p:cNvSpPr txBox="1">
            <a:spLocks noGrp="1"/>
          </p:cNvSpPr>
          <p:nvPr>
            <p:ph type="ctrTitle"/>
          </p:nvPr>
        </p:nvSpPr>
        <p:spPr>
          <a:xfrm>
            <a:off x="685800" y="1583341"/>
            <a:ext cx="7772400" cy="1159798"/>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chemeClr val="dk1"/>
              </a:buClr>
              <a:buFont typeface="Arial"/>
              <a:buNone/>
              <a:defRPr/>
            </a:lvl1pPr>
            <a:lvl2pPr marL="0" marR="0" indent="0" algn="ctr" rtl="0">
              <a:lnSpc>
                <a:spcPct val="100000"/>
              </a:lnSpc>
              <a:spcBef>
                <a:spcPts val="0"/>
              </a:spcBef>
              <a:spcAft>
                <a:spcPts val="0"/>
              </a:spcAft>
              <a:buClr>
                <a:schemeClr val="dk1"/>
              </a:buClr>
              <a:buFont typeface="Arial"/>
              <a:buNone/>
              <a:defRPr/>
            </a:lvl2pPr>
            <a:lvl3pPr marL="0" marR="0" indent="0" algn="ctr" rtl="0">
              <a:spcBef>
                <a:spcPts val="0"/>
              </a:spcBef>
              <a:buClr>
                <a:schemeClr val="dk1"/>
              </a:buClr>
              <a:buFont typeface="Arial"/>
              <a:buNone/>
              <a:defRPr/>
            </a:lvl3pPr>
            <a:lvl4pPr marL="0" marR="0" indent="0" algn="ctr" rtl="0">
              <a:spcBef>
                <a:spcPts val="0"/>
              </a:spcBef>
              <a:buClr>
                <a:schemeClr val="dk1"/>
              </a:buClr>
              <a:buFont typeface="Arial"/>
              <a:buNone/>
              <a:defRPr/>
            </a:lvl4pPr>
            <a:lvl5pPr marL="0" marR="0" indent="0" algn="ctr" rtl="0">
              <a:spcBef>
                <a:spcPts val="0"/>
              </a:spcBef>
              <a:buClr>
                <a:schemeClr val="dk1"/>
              </a:buClr>
              <a:buFont typeface="Arial"/>
              <a:buNone/>
              <a:defRPr/>
            </a:lvl5pPr>
            <a:lvl6pPr marL="0" marR="0" indent="0" algn="ctr" rtl="0">
              <a:spcBef>
                <a:spcPts val="0"/>
              </a:spcBef>
              <a:buClr>
                <a:schemeClr val="dk1"/>
              </a:buClr>
              <a:buFont typeface="Arial"/>
              <a:buNone/>
              <a:defRPr/>
            </a:lvl6pPr>
            <a:lvl7pPr marL="0" marR="0" indent="0" algn="ctr" rtl="0">
              <a:spcBef>
                <a:spcPts val="0"/>
              </a:spcBef>
              <a:buClr>
                <a:schemeClr val="dk1"/>
              </a:buClr>
              <a:buFont typeface="Arial"/>
              <a:buNone/>
              <a:defRPr/>
            </a:lvl7pPr>
            <a:lvl8pPr marL="0" marR="0" indent="0" algn="ctr" rtl="0">
              <a:spcBef>
                <a:spcPts val="0"/>
              </a:spcBef>
              <a:buClr>
                <a:schemeClr val="dk1"/>
              </a:buClr>
              <a:buFont typeface="Arial"/>
              <a:buNone/>
              <a:defRPr/>
            </a:lvl8pPr>
            <a:lvl9pPr marL="0" marR="0" indent="0" algn="ctr" rtl="0">
              <a:spcBef>
                <a:spcPts val="0"/>
              </a:spcBef>
              <a:buClr>
                <a:schemeClr val="dk1"/>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a:off x="457200" y="1200150"/>
            <a:ext cx="3994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2"/>
          </p:nvPr>
        </p:nvSpPr>
        <p:spPr>
          <a:xfrm>
            <a:off x="4692273" y="1200150"/>
            <a:ext cx="3994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8"/>
            <a:ext cx="8229600" cy="519599"/>
          </a:xfrm>
          <a:prstGeom prst="rect">
            <a:avLst/>
          </a:prstGeom>
          <a:noFill/>
          <a:ln>
            <a:noFill/>
          </a:ln>
        </p:spPr>
        <p:txBody>
          <a:bodyPr lIns="91425" tIns="91425" rIns="91425" bIns="91425" anchor="t"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chemeClr val="dk1"/>
              </a:buClr>
              <a:buFont typeface="Arial"/>
              <a:buNone/>
              <a:defRPr/>
            </a:lvl2pPr>
            <a:lvl3pPr marL="0" marR="0" indent="0" algn="l" rtl="0">
              <a:spcBef>
                <a:spcPts val="0"/>
              </a:spcBef>
              <a:buClr>
                <a:schemeClr val="dk1"/>
              </a:buClr>
              <a:buFont typeface="Arial"/>
              <a:buNone/>
              <a:defRPr/>
            </a:lvl3pPr>
            <a:lvl4pPr marL="0" marR="0" indent="0" algn="l" rtl="0">
              <a:spcBef>
                <a:spcPts val="0"/>
              </a:spcBef>
              <a:buClr>
                <a:schemeClr val="dk1"/>
              </a:buClr>
              <a:buFont typeface="Arial"/>
              <a:buNone/>
              <a:defRPr/>
            </a:lvl4pPr>
            <a:lvl5pPr marL="0" marR="0" indent="0" algn="l" rtl="0">
              <a:spcBef>
                <a:spcPts val="0"/>
              </a:spcBef>
              <a:buClr>
                <a:schemeClr val="dk1"/>
              </a:buClr>
              <a:buFont typeface="Arial"/>
              <a:buNone/>
              <a:defRPr/>
            </a:lvl5pPr>
            <a:lvl6pPr marL="0" marR="0" indent="0" algn="l" rtl="0">
              <a:spcBef>
                <a:spcPts val="0"/>
              </a:spcBef>
              <a:buClr>
                <a:schemeClr val="dk1"/>
              </a:buClr>
              <a:buFont typeface="Arial"/>
              <a:buNone/>
              <a:defRPr/>
            </a:lvl6pPr>
            <a:lvl7pPr marL="0" marR="0" indent="0" algn="l" rtl="0">
              <a:spcBef>
                <a:spcPts val="0"/>
              </a:spcBef>
              <a:buClr>
                <a:schemeClr val="dk1"/>
              </a:buClr>
              <a:buFont typeface="Arial"/>
              <a:buNone/>
              <a:defRPr/>
            </a:lvl7pPr>
            <a:lvl8pPr marL="0" marR="0" indent="0" algn="l" rtl="0">
              <a:spcBef>
                <a:spcPts val="0"/>
              </a:spcBef>
              <a:buClr>
                <a:schemeClr val="dk1"/>
              </a:buClr>
              <a:buFont typeface="Arial"/>
              <a:buNone/>
              <a:defRPr/>
            </a:lvl8pPr>
            <a:lvl9pPr marL="0" marR="0" indent="0" algn="l" rtl="0">
              <a:spcBef>
                <a:spcPts val="0"/>
              </a:spcBef>
              <a:buClr>
                <a:schemeClr val="dk1"/>
              </a:buClr>
              <a:buFont typeface="Arial"/>
              <a:buNone/>
              <a:defRPr/>
            </a:lvl9pPr>
          </a:lstStyle>
          <a:p>
            <a:endParaRPr/>
          </a:p>
        </p:txBody>
      </p:sp>
      <p:sp>
        <p:nvSpPr>
          <p:cNvPr id="6" name="Shape 6"/>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rgbClr val="000000"/>
              </a:buClr>
              <a:buFont typeface="Arial"/>
              <a:buNone/>
              <a:defRPr/>
            </a:lvl1pPr>
            <a:lvl2pPr marL="0" marR="0" indent="0" algn="l" rtl="0">
              <a:lnSpc>
                <a:spcPct val="100000"/>
              </a:lnSpc>
              <a:spcBef>
                <a:spcPts val="480"/>
              </a:spcBef>
              <a:spcAft>
                <a:spcPts val="0"/>
              </a:spcAft>
              <a:buClr>
                <a:srgbClr val="000000"/>
              </a:buClr>
              <a:buFont typeface="Arial"/>
              <a:buNone/>
              <a:defRPr/>
            </a:lvl2pPr>
            <a:lvl3pPr marL="0" marR="0" indent="0" algn="l" rtl="0">
              <a:lnSpc>
                <a:spcPct val="100000"/>
              </a:lnSpc>
              <a:spcBef>
                <a:spcPts val="480"/>
              </a:spcBef>
              <a:spcAft>
                <a:spcPts val="0"/>
              </a:spcAft>
              <a:buClr>
                <a:srgbClr val="000000"/>
              </a:buClr>
              <a:buFont typeface="Arial"/>
              <a:buNone/>
              <a:defRPr/>
            </a:lvl3pPr>
            <a:lvl4pPr marL="0" marR="0" indent="0" algn="l" rtl="0">
              <a:lnSpc>
                <a:spcPct val="100000"/>
              </a:lnSpc>
              <a:spcBef>
                <a:spcPts val="360"/>
              </a:spcBef>
              <a:spcAft>
                <a:spcPts val="0"/>
              </a:spcAft>
              <a:buClr>
                <a:srgbClr val="000000"/>
              </a:buClr>
              <a:buFont typeface="Arial"/>
              <a:buNone/>
              <a:defRPr/>
            </a:lvl4pPr>
            <a:lvl5pPr marL="0" marR="0" indent="0" algn="l" rtl="0">
              <a:lnSpc>
                <a:spcPct val="100000"/>
              </a:lnSpc>
              <a:spcBef>
                <a:spcPts val="360"/>
              </a:spcBef>
              <a:spcAft>
                <a:spcPts val="0"/>
              </a:spcAft>
              <a:buClr>
                <a:srgbClr val="000000"/>
              </a:buClr>
              <a:buFont typeface="Arial"/>
              <a:buNone/>
              <a:defRPr/>
            </a:lvl5pPr>
            <a:lvl6pPr marL="0" marR="0" indent="0" algn="l" rtl="0">
              <a:lnSpc>
                <a:spcPct val="100000"/>
              </a:lnSpc>
              <a:spcBef>
                <a:spcPts val="360"/>
              </a:spcBef>
              <a:spcAft>
                <a:spcPts val="0"/>
              </a:spcAft>
              <a:buClr>
                <a:srgbClr val="000000"/>
              </a:buClr>
              <a:buFont typeface="Arial"/>
              <a:buNone/>
              <a:defRPr/>
            </a:lvl6pPr>
            <a:lvl7pPr marL="0" marR="0" indent="0" algn="l" rtl="0">
              <a:lnSpc>
                <a:spcPct val="100000"/>
              </a:lnSpc>
              <a:spcBef>
                <a:spcPts val="360"/>
              </a:spcBef>
              <a:spcAft>
                <a:spcPts val="0"/>
              </a:spcAft>
              <a:buClr>
                <a:srgbClr val="000000"/>
              </a:buClr>
              <a:buFont typeface="Arial"/>
              <a:buNone/>
              <a:defRPr/>
            </a:lvl7pPr>
            <a:lvl8pPr marL="0" marR="0" indent="0" algn="l" rtl="0">
              <a:lnSpc>
                <a:spcPct val="100000"/>
              </a:lnSpc>
              <a:spcBef>
                <a:spcPts val="360"/>
              </a:spcBef>
              <a:spcAft>
                <a:spcPts val="0"/>
              </a:spcAft>
              <a:buClr>
                <a:srgbClr val="000000"/>
              </a:buClr>
              <a:buFont typeface="Arial"/>
              <a:buNone/>
              <a:defRPr/>
            </a:lvl8pPr>
            <a:lvl9pPr marL="0" marR="0" indent="0" algn="l" rtl="0">
              <a:lnSpc>
                <a:spcPct val="100000"/>
              </a:lnSpc>
              <a:spcBef>
                <a:spcPts val="36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file:///C:\Users\ICTCSKG\Desktop\stojanovic@conceptfactory.rs"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acebook.com/Concept.Factory" TargetMode="External"/><Relationship Id="rId5" Type="http://schemas.openxmlformats.org/officeDocument/2006/relationships/hyperlink" Target="http://www.conceptfactory.de/" TargetMode="External"/><Relationship Id="rId4" Type="http://schemas.openxmlformats.org/officeDocument/2006/relationships/hyperlink" Target="http://www.conceptfactory.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misia.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file:///C:\Users\ICTCSKG\Desktop\office@emisia.net" TargetMode="Externa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EmisiaConsulting" TargetMode="External"/><Relationship Id="rId4" Type="http://schemas.openxmlformats.org/officeDocument/2006/relationships/hyperlink" Target="http://www.emisia.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obodm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file:///C:\Users\ICTCSKG\Desktop\info@lobodms.rs"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pages/lobodms/136593616418249" TargetMode="External"/><Relationship Id="rId10" Type="http://schemas.openxmlformats.org/officeDocument/2006/relationships/image" Target="../media/image19.png"/><Relationship Id="rId4" Type="http://schemas.openxmlformats.org/officeDocument/2006/relationships/hyperlink" Target="http://www.lobodms.com/" TargetMode="Externa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singleton-solution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www.ict-c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ims-group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julien@ims-group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contact@ims-groups.com" TargetMode="External"/><Relationship Id="rId5" Type="http://schemas.openxmlformats.org/officeDocument/2006/relationships/hyperlink" Target="http://www.ims-groups.com/" TargetMode="External"/><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3" Type="http://schemas.openxmlformats.org/officeDocument/2006/relationships/hyperlink" Target="http://www.pyxis.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file:///C:\Users\ICTCSKG\Desktop\office@pyxis.rs" TargetMode="External"/><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facebook.com/PyxisAgencijaZaWebProgramiranje?fref=ts" TargetMode="External"/><Relationship Id="rId5" Type="http://schemas.openxmlformats.org/officeDocument/2006/relationships/hyperlink" Target="https://www.facebook.com/pyxis.agnecija" TargetMode="External"/><Relationship Id="rId4" Type="http://schemas.openxmlformats.org/officeDocument/2006/relationships/hyperlink" Target="http://www.pyxis.r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nticforma.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mailto:office@anticforma.com" TargetMode="External"/><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anticforma?fref=ts" TargetMode="External"/><Relationship Id="rId4" Type="http://schemas.openxmlformats.org/officeDocument/2006/relationships/hyperlink" Target="http://www.anticforma.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hakit.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file:///C:\Users\ICTCSKG\Desktop\office@hakit.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png"/><Relationship Id="rId4" Type="http://schemas.openxmlformats.org/officeDocument/2006/relationships/hyperlink" Target="http://hakit.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ibra-design.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file:///C:\Users\ICTCSKG\Desktop\info@libra-design.r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hyperlink" Target="http://www.libra-design.r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planetglobalservis.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hyperlink" Target="file:///C:\Users\ICTCSKG\Desktop\info@planetglobalservi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png"/><Relationship Id="rId4" Type="http://schemas.openxmlformats.org/officeDocument/2006/relationships/hyperlink" Target="http://www.planetglobalservis.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telekod.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file:///C:\Users\ICTCSKG\Desktop\office@telekod.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hyperlink" Target="http://www.telekod.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total-adv.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file:///C:\Users\ICTCSKG\Desktop\office@total-adv.com" TargetMode="External"/><Relationship Id="rId7"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totaladv.kragujevac?fref=ts" TargetMode="External"/><Relationship Id="rId4" Type="http://schemas.openxmlformats.org/officeDocument/2006/relationships/hyperlink" Target="http://www.total-adv.com/e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ebportal.r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mailto:srdjan@webportal.rs" TargetMode="External"/><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acebook.com/webportal?fref=ts" TargetMode="External"/><Relationship Id="rId4" Type="http://schemas.openxmlformats.org/officeDocument/2006/relationships/hyperlink" Target="http://www.webportal.rs/"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mfkg.rs/" TargetMode="External"/><Relationship Id="rId7" Type="http://schemas.openxmlformats.org/officeDocument/2006/relationships/hyperlink" Target="http://www.bickg.r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prvatehnicka.edu.rs/" TargetMode="External"/><Relationship Id="rId5" Type="http://schemas.openxmlformats.org/officeDocument/2006/relationships/hyperlink" Target="http://www.vts.edu.rs/" TargetMode="External"/><Relationship Id="rId4" Type="http://schemas.openxmlformats.org/officeDocument/2006/relationships/hyperlink" Target="http://www.pmf.kg.ac.r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rbcentar.org/" TargetMode="External"/><Relationship Id="rId7"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balance.rs/" TargetMode="External"/><Relationship Id="rId5" Type="http://schemas.openxmlformats.org/officeDocument/2006/relationships/hyperlink" Target="http://www.biznis-link.rs/index.php" TargetMode="External"/><Relationship Id="rId4" Type="http://schemas.openxmlformats.org/officeDocument/2006/relationships/hyperlink" Target="http://www.msp.co.r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file:///C:\Users\ICTCSKG\Desktop\office@ict-cs.org" TargetMode="External"/><Relationship Id="rId7"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png"/><Relationship Id="rId4" Type="http://schemas.openxmlformats.org/officeDocument/2006/relationships/hyperlink" Target="file:///C:\Users\ICTCSKG\Desktop\www.ict-c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eteffect.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acebook.com/neteffect.rs?fref=ts" TargetMode="External"/><Relationship Id="rId5" Type="http://schemas.openxmlformats.org/officeDocument/2006/relationships/hyperlink" Target="file:///C:\Users\ICTCSKG\Desktop\www.neteffect.rs" TargetMode="External"/><Relationship Id="rId4" Type="http://schemas.openxmlformats.org/officeDocument/2006/relationships/hyperlink" Target="file:///C:\Users\ICTCSKG\Desktop\office@neteffect.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onceptfactory.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hyperlink" Target="http://www.conceptfactory.rs/vest/show/bentour-sada-sa-elektricnim-turistickim-vodicem/" TargetMode="External"/><Relationship Id="rId12" Type="http://schemas.openxmlformats.org/officeDocument/2006/relationships/hyperlink" Target="http://www.conceptfactory.rs/vest/show/videocv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www.conceptfactory.rs/vest/show/shop-za-euroforum-verlag/" TargetMode="External"/><Relationship Id="rId1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www.deine-wandtattoos.de/" TargetMode="External"/><Relationship Id="rId14" Type="http://schemas.openxmlformats.org/officeDocument/2006/relationships/hyperlink" Target="http://www.conceptfactory.rs/vest/show/website-za-linda-apothekengrup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4" y="1923846"/>
            <a:ext cx="8280920" cy="1512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sr-Latn-RS" sz="4400" b="1" i="0" u="none" strike="noStrike" cap="none" baseline="0" dirty="0" smtClean="0">
                <a:solidFill>
                  <a:schemeClr val="dk1"/>
                </a:solidFill>
                <a:latin typeface="Arial"/>
                <a:ea typeface="Arial"/>
                <a:cs typeface="Arial"/>
                <a:sym typeface="Arial"/>
              </a:rPr>
              <a:t>ICT CLUSTER OF CENTRAL SERBIA</a:t>
            </a:r>
            <a:endParaRPr lang="en" sz="4400" b="1" i="0" u="none" strike="noStrike" cap="none" baseline="0" dirty="0">
              <a:solidFill>
                <a:schemeClr val="dk1"/>
              </a:solidFill>
              <a:latin typeface="Arial"/>
              <a:ea typeface="Arial"/>
              <a:cs typeface="Arial"/>
              <a:sym typeface="Arial"/>
            </a:endParaRPr>
          </a:p>
        </p:txBody>
      </p:sp>
      <p:pic>
        <p:nvPicPr>
          <p:cNvPr id="5" name="Picture 4" descr="iktklaster.png"/>
          <p:cNvPicPr>
            <a:picLocks noChangeAspect="1"/>
          </p:cNvPicPr>
          <p:nvPr/>
        </p:nvPicPr>
        <p:blipFill>
          <a:blip r:embed="rId3"/>
          <a:stretch>
            <a:fillRect/>
          </a:stretch>
        </p:blipFill>
        <p:spPr>
          <a:xfrm>
            <a:off x="3169844" y="339502"/>
            <a:ext cx="2626292" cy="936104"/>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131590"/>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en-US" sz="1800" i="1" dirty="0" smtClean="0"/>
          </a:p>
          <a:p>
            <a:endParaRPr lang="sr-Latn-RS" sz="1800" i="1" dirty="0" smtClean="0"/>
          </a:p>
          <a:p>
            <a:r>
              <a:rPr lang="en-US" sz="1800" i="1" dirty="0" smtClean="0"/>
              <a:t>Address: </a:t>
            </a:r>
            <a:r>
              <a:rPr lang="en-US" sz="1800" i="1" dirty="0" err="1" smtClean="0"/>
              <a:t>Luja</a:t>
            </a:r>
            <a:r>
              <a:rPr lang="en-US" sz="1800" i="1" dirty="0" smtClean="0"/>
              <a:t> </a:t>
            </a:r>
            <a:r>
              <a:rPr lang="en-US" sz="1800" i="1" dirty="0" err="1" smtClean="0"/>
              <a:t>Pastera</a:t>
            </a:r>
            <a:r>
              <a:rPr lang="en-US" sz="1800" i="1" dirty="0" smtClean="0"/>
              <a:t> 16/5, 34000 Kragujevac, Serbia</a:t>
            </a:r>
          </a:p>
          <a:p>
            <a:pPr>
              <a:spcBef>
                <a:spcPts val="600"/>
              </a:spcBef>
            </a:pPr>
            <a:r>
              <a:rPr lang="en-US" sz="1800" i="1" dirty="0" smtClean="0"/>
              <a:t>Tel: +381 34 500 311</a:t>
            </a:r>
          </a:p>
          <a:p>
            <a:pPr>
              <a:spcBef>
                <a:spcPts val="600"/>
              </a:spcBef>
            </a:pPr>
            <a:r>
              <a:rPr lang="en-US" sz="1800" i="1" dirty="0" smtClean="0"/>
              <a:t>E-mail: </a:t>
            </a:r>
            <a:r>
              <a:rPr lang="en-US" sz="1800" i="1" u="sng" dirty="0" smtClean="0">
                <a:hlinkClick r:id="rId3" action="ppaction://hlinkfile"/>
              </a:rPr>
              <a:t>stojanovic@conceptfactory.rs</a:t>
            </a:r>
            <a:endParaRPr lang="en-US" sz="1800" i="1" dirty="0" smtClean="0"/>
          </a:p>
          <a:p>
            <a:pPr>
              <a:spcBef>
                <a:spcPts val="600"/>
              </a:spcBef>
            </a:pPr>
            <a:r>
              <a:rPr lang="en-US" sz="1800" i="1" dirty="0" smtClean="0"/>
              <a:t>Web: </a:t>
            </a:r>
            <a:r>
              <a:rPr lang="en-US" sz="1800" i="1" u="sng" dirty="0" smtClean="0">
                <a:hlinkClick r:id="rId4"/>
              </a:rPr>
              <a:t>http://www.conceptfactory.rs/</a:t>
            </a:r>
            <a:r>
              <a:rPr lang="sr-Latn-RS" sz="1800" i="1" dirty="0" smtClean="0"/>
              <a:t> </a:t>
            </a:r>
            <a:r>
              <a:rPr lang="sr-Latn-RS" sz="1800" i="1" dirty="0" smtClean="0"/>
              <a:t>; </a:t>
            </a:r>
            <a:r>
              <a:rPr lang="en-US" sz="1800" i="1" u="sng" dirty="0" smtClean="0">
                <a:hlinkClick r:id="rId5"/>
              </a:rPr>
              <a:t>http</a:t>
            </a:r>
            <a:r>
              <a:rPr lang="en-US" sz="1800" i="1" u="sng" dirty="0" smtClean="0">
                <a:hlinkClick r:id="rId5"/>
              </a:rPr>
              <a:t>://www.conceptfactory.de/</a:t>
            </a:r>
            <a:endParaRPr lang="en-US" sz="1800" i="1" dirty="0" smtClean="0"/>
          </a:p>
          <a:p>
            <a:pPr>
              <a:spcBef>
                <a:spcPts val="600"/>
              </a:spcBef>
            </a:pPr>
            <a:r>
              <a:rPr lang="en-US" sz="1800" i="1" dirty="0" err="1" smtClean="0"/>
              <a:t>Facebook</a:t>
            </a:r>
            <a:r>
              <a:rPr lang="en-US" sz="1800" i="1" dirty="0" smtClean="0"/>
              <a:t>: </a:t>
            </a:r>
            <a:r>
              <a:rPr lang="en-US" sz="1800" i="1" u="sng" dirty="0" smtClean="0">
                <a:hlinkClick r:id="rId6"/>
              </a:rPr>
              <a:t>https://www.facebook.com/Concept.Factory</a:t>
            </a:r>
            <a:endParaRPr lang="en-US" sz="1800" i="1" dirty="0" smtClean="0"/>
          </a:p>
          <a:p>
            <a:pPr>
              <a:spcBef>
                <a:spcPts val="600"/>
              </a:spcBef>
            </a:pPr>
            <a:r>
              <a:rPr lang="en-US" sz="1800" i="1" dirty="0" smtClean="0"/>
              <a:t>Twitter: @_</a:t>
            </a:r>
            <a:r>
              <a:rPr lang="en-US" sz="1800" i="1" dirty="0" err="1" smtClean="0"/>
              <a:t>ConceptFactory</a:t>
            </a:r>
            <a:endParaRPr lang="en-US" sz="1800" i="1" dirty="0"/>
          </a:p>
        </p:txBody>
      </p:sp>
      <p:pic>
        <p:nvPicPr>
          <p:cNvPr id="5" name="Picture 4" descr="iktklaster.png"/>
          <p:cNvPicPr>
            <a:picLocks noChangeAspect="1"/>
          </p:cNvPicPr>
          <p:nvPr/>
        </p:nvPicPr>
        <p:blipFill>
          <a:blip r:embed="rId7"/>
          <a:stretch>
            <a:fillRect/>
          </a:stretch>
        </p:blipFill>
        <p:spPr>
          <a:xfrm>
            <a:off x="323528" y="229766"/>
            <a:ext cx="1924050" cy="685800"/>
          </a:xfrm>
          <a:prstGeom prst="rect">
            <a:avLst/>
          </a:prstGeom>
        </p:spPr>
      </p:pic>
      <p:pic>
        <p:nvPicPr>
          <p:cNvPr id="8" name="Picture 7" descr="cfrs.png"/>
          <p:cNvPicPr/>
          <p:nvPr/>
        </p:nvPicPr>
        <p:blipFill>
          <a:blip r:embed="rId8" cstate="print"/>
          <a:stretch>
            <a:fillRect/>
          </a:stretch>
        </p:blipFill>
        <p:spPr>
          <a:xfrm>
            <a:off x="7236296" y="987574"/>
            <a:ext cx="1409700" cy="942975"/>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07504" y="987574"/>
            <a:ext cx="8712968" cy="3725698"/>
          </a:xfrm>
          <a:prstGeom prst="rect">
            <a:avLst/>
          </a:prstGeom>
          <a:noFill/>
          <a:ln>
            <a:noFill/>
          </a:ln>
        </p:spPr>
        <p:txBody>
          <a:bodyPr lIns="91425" tIns="91425" rIns="91425" bIns="91425" anchor="t" anchorCtr="0">
            <a:noAutofit/>
          </a:bodyPr>
          <a:lstStyle/>
          <a:p>
            <a:r>
              <a:rPr lang="en-US" sz="1800" b="1" dirty="0" smtClean="0"/>
              <a:t>03 EMISIA CONSULTING </a:t>
            </a:r>
            <a:r>
              <a:rPr lang="en-US" sz="1800" dirty="0" smtClean="0"/>
              <a:t>(</a:t>
            </a:r>
            <a:r>
              <a:rPr lang="en-US" sz="1800" dirty="0" smtClean="0">
                <a:hlinkClick r:id="rId3"/>
              </a:rPr>
              <a:t>www.emisia.net</a:t>
            </a:r>
            <a:r>
              <a:rPr lang="en-US" sz="1800" dirty="0" smtClean="0"/>
              <a:t>)</a:t>
            </a:r>
            <a:endParaRPr lang="sr-Latn-RS" sz="1800" dirty="0" smtClean="0"/>
          </a:p>
          <a:p>
            <a:endParaRPr lang="sr-Latn-RS" sz="1800" dirty="0" smtClean="0"/>
          </a:p>
          <a:p>
            <a:r>
              <a:rPr lang="en-US" sz="1800" i="1" dirty="0" err="1" smtClean="0"/>
              <a:t>Emisia</a:t>
            </a:r>
            <a:r>
              <a:rPr lang="en-US" sz="1800" i="1" dirty="0" smtClean="0"/>
              <a:t> Consulting Ltd. is a leading company in the region specialized</a:t>
            </a:r>
            <a:endParaRPr lang="sr-Latn-RS" sz="1800" i="1" dirty="0" smtClean="0"/>
          </a:p>
          <a:p>
            <a:r>
              <a:rPr lang="en-US" sz="1800" i="1" dirty="0" smtClean="0"/>
              <a:t>in translation software.</a:t>
            </a:r>
            <a:endParaRPr lang="sr-Latn-RS" sz="1800" i="1" dirty="0" smtClean="0"/>
          </a:p>
          <a:p>
            <a:endParaRPr lang="sr-Latn-RS" sz="1800" i="1" dirty="0" smtClean="0"/>
          </a:p>
          <a:p>
            <a:r>
              <a:rPr lang="en-US" sz="1800" i="1" dirty="0" smtClean="0"/>
              <a:t>The company was founded in Serbia in 2008, located in Kragujevac, as a small company with great ideas and a dozen employees.</a:t>
            </a:r>
            <a:endParaRPr lang="sr-Latn-RS" sz="1800" i="1" dirty="0" smtClean="0"/>
          </a:p>
          <a:p>
            <a:endParaRPr lang="sr-Latn-RS" sz="1800" i="1" dirty="0" smtClean="0"/>
          </a:p>
          <a:p>
            <a:r>
              <a:rPr lang="en-US" sz="1800" i="1" dirty="0" smtClean="0"/>
              <a:t>Over the years, we have proven that we are able to adequately meet the requirements of a modern software industry by providing our creative solutions, quality business and reliability.</a:t>
            </a:r>
            <a:endParaRPr lang="sr-Latn-RS" sz="1800" i="1" dirty="0" smtClean="0"/>
          </a:p>
          <a:p>
            <a:endParaRPr lang="sr-Latn-RS" sz="1800" i="1" dirty="0" smtClean="0"/>
          </a:p>
          <a:p>
            <a:r>
              <a:rPr lang="en-US" sz="1800" i="1" dirty="0" smtClean="0"/>
              <a:t>Therefore, today, we can proudly state that we have a highly qualified</a:t>
            </a:r>
            <a:endParaRPr lang="sr-Latn-RS" sz="1800" i="1" dirty="0" smtClean="0"/>
          </a:p>
          <a:p>
            <a:r>
              <a:rPr lang="en-US" sz="1800" i="1" dirty="0" smtClean="0"/>
              <a:t>and educated team counting more than 80 employees. </a:t>
            </a:r>
            <a:endParaRPr lang="sr-Latn-RS" sz="1800" i="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emisia_a5ebc4b6aa.gif"/>
          <p:cNvPicPr/>
          <p:nvPr/>
        </p:nvPicPr>
        <p:blipFill>
          <a:blip r:embed="rId5" cstate="print"/>
          <a:stretch>
            <a:fillRect/>
          </a:stretch>
        </p:blipFill>
        <p:spPr>
          <a:xfrm>
            <a:off x="7562031" y="1286744"/>
            <a:ext cx="1114425" cy="996974"/>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dirty="0" err="1" smtClean="0"/>
              <a:t>Emisia</a:t>
            </a:r>
            <a:r>
              <a:rPr lang="en-US" sz="1800" dirty="0" smtClean="0"/>
              <a:t> is divided in five teams:</a:t>
            </a:r>
            <a:endParaRPr lang="sr-Latn-RS" sz="1800" dirty="0" smtClean="0"/>
          </a:p>
          <a:p>
            <a:endParaRPr lang="sr-Latn-RS" sz="1800" dirty="0" smtClean="0"/>
          </a:p>
          <a:p>
            <a:endParaRPr lang="sr-Latn-RS" sz="1800"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graphicFrame>
        <p:nvGraphicFramePr>
          <p:cNvPr id="8" name="Table 7"/>
          <p:cNvGraphicFramePr>
            <a:graphicFrameLocks noGrp="1"/>
          </p:cNvGraphicFramePr>
          <p:nvPr/>
        </p:nvGraphicFramePr>
        <p:xfrm>
          <a:off x="276200" y="1563638"/>
          <a:ext cx="8400256" cy="2448272"/>
        </p:xfrm>
        <a:graphic>
          <a:graphicData uri="http://schemas.openxmlformats.org/drawingml/2006/table">
            <a:tbl>
              <a:tblPr firstRow="1" bandRow="1"/>
              <a:tblGrid>
                <a:gridCol w="983432"/>
                <a:gridCol w="7416824"/>
              </a:tblGrid>
              <a:tr h="864096">
                <a:tc>
                  <a:txBody>
                    <a:bodyPr/>
                    <a:lstStyle/>
                    <a:p>
                      <a:endParaRPr lang="en-US" dirty="0"/>
                    </a:p>
                  </a:txBody>
                  <a:tcPr/>
                </a:tc>
                <a:tc>
                  <a:txBody>
                    <a:bodyPr/>
                    <a:lstStyle/>
                    <a:p>
                      <a:pPr algn="l"/>
                      <a:r>
                        <a:rPr lang="en-US" sz="1400" b="1" i="1" u="none" strike="noStrike" cap="none" baseline="0" dirty="0" smtClean="0">
                          <a:solidFill>
                            <a:schemeClr val="tx1"/>
                          </a:solidFill>
                          <a:latin typeface="+mn-lt"/>
                          <a:ea typeface="+mn-ea"/>
                          <a:cs typeface="+mn-cs"/>
                          <a:sym typeface="Arial"/>
                        </a:rPr>
                        <a:t>Java development team</a:t>
                      </a:r>
                      <a:r>
                        <a:rPr lang="en-US" sz="1400" b="0" i="1" u="none" strike="noStrike" cap="none" baseline="0" dirty="0" smtClean="0">
                          <a:solidFill>
                            <a:schemeClr val="tx1"/>
                          </a:solidFill>
                          <a:latin typeface="+mn-lt"/>
                          <a:ea typeface="+mn-ea"/>
                          <a:cs typeface="+mn-cs"/>
                          <a:sym typeface="Arial"/>
                        </a:rPr>
                        <a:t> is dedicated to create enterprise-class applications for our global clients. Our applications are developed using modern Java frameworks like Spring, Hibernate, OSGI, </a:t>
                      </a:r>
                      <a:r>
                        <a:rPr lang="en-US" sz="1400" b="0" i="1" u="none" strike="noStrike" cap="none" baseline="0" dirty="0" err="1" smtClean="0">
                          <a:solidFill>
                            <a:schemeClr val="tx1"/>
                          </a:solidFill>
                          <a:latin typeface="+mn-lt"/>
                          <a:ea typeface="+mn-ea"/>
                          <a:cs typeface="+mn-cs"/>
                          <a:sym typeface="Arial"/>
                        </a:rPr>
                        <a:t>Hadoop</a:t>
                      </a:r>
                      <a:r>
                        <a:rPr lang="en-US" sz="1400" b="0" i="1" u="none" strike="noStrike" cap="none" baseline="0" dirty="0" smtClean="0">
                          <a:solidFill>
                            <a:schemeClr val="tx1"/>
                          </a:solidFill>
                          <a:latin typeface="+mn-lt"/>
                          <a:ea typeface="+mn-ea"/>
                          <a:cs typeface="+mn-cs"/>
                          <a:sym typeface="Arial"/>
                        </a:rPr>
                        <a:t>, </a:t>
                      </a:r>
                      <a:r>
                        <a:rPr lang="en-US" sz="1400" b="0" i="1" u="none" strike="noStrike" cap="none" baseline="0" dirty="0" err="1" smtClean="0">
                          <a:solidFill>
                            <a:schemeClr val="tx1"/>
                          </a:solidFill>
                          <a:latin typeface="+mn-lt"/>
                          <a:ea typeface="+mn-ea"/>
                          <a:cs typeface="+mn-cs"/>
                          <a:sym typeface="Arial"/>
                        </a:rPr>
                        <a:t>MongoDB</a:t>
                      </a:r>
                      <a:r>
                        <a:rPr lang="en-US" sz="1400" b="0" i="1" u="none" strike="noStrike" cap="none" baseline="0" dirty="0" smtClean="0">
                          <a:solidFill>
                            <a:schemeClr val="tx1"/>
                          </a:solidFill>
                          <a:latin typeface="+mn-lt"/>
                          <a:ea typeface="+mn-ea"/>
                          <a:cs typeface="+mn-cs"/>
                          <a:sym typeface="Arial"/>
                        </a:rPr>
                        <a:t>, etc...</a:t>
                      </a:r>
                      <a:endParaRPr lang="en-US" i="1" dirty="0"/>
                    </a:p>
                  </a:txBody>
                  <a:tcPr/>
                </a:tc>
              </a:tr>
              <a:tr h="792088">
                <a:tc>
                  <a:txBody>
                    <a:bodyPr/>
                    <a:lstStyle/>
                    <a:p>
                      <a:endParaRPr lang="en-US" dirty="0"/>
                    </a:p>
                  </a:txBody>
                  <a:tcPr/>
                </a:tc>
                <a:tc>
                  <a:txBody>
                    <a:bodyPr/>
                    <a:lstStyle/>
                    <a:p>
                      <a:pPr algn="l"/>
                      <a:r>
                        <a:rPr lang="en-US" sz="1400" b="1" i="1" u="none" strike="noStrike" cap="none" baseline="0" dirty="0" smtClean="0">
                          <a:solidFill>
                            <a:schemeClr val="tx1"/>
                          </a:solidFill>
                          <a:latin typeface="+mn-lt"/>
                          <a:ea typeface="+mn-ea"/>
                          <a:cs typeface="+mn-cs"/>
                          <a:sym typeface="Arial"/>
                        </a:rPr>
                        <a:t>Quality Assurance Team</a:t>
                      </a:r>
                      <a:r>
                        <a:rPr lang="en-US" sz="1400" b="0" i="1" u="none" strike="noStrike" cap="none" baseline="0" dirty="0" smtClean="0">
                          <a:solidFill>
                            <a:schemeClr val="tx1"/>
                          </a:solidFill>
                          <a:latin typeface="+mn-lt"/>
                          <a:ea typeface="+mn-ea"/>
                          <a:cs typeface="+mn-cs"/>
                          <a:sym typeface="Arial"/>
                        </a:rPr>
                        <a:t> is focused on developing and maintaining automated tests for ensuring software quality. Using modern test frameworks such as Selenium </a:t>
                      </a:r>
                      <a:r>
                        <a:rPr lang="en-US" sz="1400" b="0" i="1" u="none" strike="noStrike" cap="none" baseline="0" dirty="0" err="1" smtClean="0">
                          <a:solidFill>
                            <a:schemeClr val="tx1"/>
                          </a:solidFill>
                          <a:latin typeface="+mn-lt"/>
                          <a:ea typeface="+mn-ea"/>
                          <a:cs typeface="+mn-cs"/>
                          <a:sym typeface="Arial"/>
                        </a:rPr>
                        <a:t>Webdriver</a:t>
                      </a:r>
                      <a:r>
                        <a:rPr lang="en-US" sz="1400" b="0" i="1" u="none" strike="noStrike" cap="none" baseline="0" dirty="0" smtClean="0">
                          <a:solidFill>
                            <a:schemeClr val="tx1"/>
                          </a:solidFill>
                          <a:latin typeface="+mn-lt"/>
                          <a:ea typeface="+mn-ea"/>
                          <a:cs typeface="+mn-cs"/>
                          <a:sym typeface="Arial"/>
                        </a:rPr>
                        <a:t>, </a:t>
                      </a:r>
                      <a:r>
                        <a:rPr lang="en-US" sz="1400" b="0" i="1" u="none" strike="noStrike" cap="none" baseline="0" dirty="0" err="1" smtClean="0">
                          <a:solidFill>
                            <a:schemeClr val="tx1"/>
                          </a:solidFill>
                          <a:latin typeface="+mn-lt"/>
                          <a:ea typeface="+mn-ea"/>
                          <a:cs typeface="+mn-cs"/>
                          <a:sym typeface="Arial"/>
                        </a:rPr>
                        <a:t>Jmeter</a:t>
                      </a:r>
                      <a:r>
                        <a:rPr lang="en-US" sz="1400" b="0" i="1" u="none" strike="noStrike" cap="none" baseline="0" dirty="0" smtClean="0">
                          <a:solidFill>
                            <a:schemeClr val="tx1"/>
                          </a:solidFill>
                          <a:latin typeface="+mn-lt"/>
                          <a:ea typeface="+mn-ea"/>
                          <a:cs typeface="+mn-cs"/>
                          <a:sym typeface="Arial"/>
                        </a:rPr>
                        <a:t>, Quick Test Pro etc. we are joyful about signing stable applications.</a:t>
                      </a:r>
                      <a:endParaRPr lang="en-US" i="1" dirty="0"/>
                    </a:p>
                  </a:txBody>
                  <a:tcPr/>
                </a:tc>
              </a:tr>
              <a:tr h="792088">
                <a:tc>
                  <a:txBody>
                    <a:bodyPr/>
                    <a:lstStyle/>
                    <a:p>
                      <a:endParaRPr lang="en-US" dirty="0"/>
                    </a:p>
                  </a:txBody>
                  <a:tcPr/>
                </a:tc>
                <a:tc>
                  <a:txBody>
                    <a:bodyPr/>
                    <a:lstStyle/>
                    <a:p>
                      <a:pPr algn="l"/>
                      <a:r>
                        <a:rPr lang="en-US" sz="1400" b="1" i="1" u="none" strike="noStrike" cap="none" baseline="0" dirty="0" smtClean="0">
                          <a:solidFill>
                            <a:schemeClr val="tx1"/>
                          </a:solidFill>
                          <a:latin typeface="+mn-lt"/>
                          <a:ea typeface="+mn-ea"/>
                          <a:cs typeface="+mn-cs"/>
                          <a:sym typeface="Arial"/>
                        </a:rPr>
                        <a:t>User Interface</a:t>
                      </a:r>
                      <a:r>
                        <a:rPr lang="en-US" sz="1400" b="0" i="1" u="none" strike="noStrike" cap="none" baseline="0" dirty="0" smtClean="0">
                          <a:solidFill>
                            <a:schemeClr val="tx1"/>
                          </a:solidFill>
                          <a:latin typeface="+mn-lt"/>
                          <a:ea typeface="+mn-ea"/>
                          <a:cs typeface="+mn-cs"/>
                          <a:sym typeface="Arial"/>
                        </a:rPr>
                        <a:t> - Utilizing latest </a:t>
                      </a:r>
                      <a:r>
                        <a:rPr lang="en-US" sz="1400" b="0" i="1" u="none" strike="noStrike" cap="none" baseline="0" dirty="0" err="1" smtClean="0">
                          <a:solidFill>
                            <a:schemeClr val="tx1"/>
                          </a:solidFill>
                          <a:latin typeface="+mn-lt"/>
                          <a:ea typeface="+mn-ea"/>
                          <a:cs typeface="+mn-cs"/>
                          <a:sym typeface="Arial"/>
                        </a:rPr>
                        <a:t>Sencha</a:t>
                      </a:r>
                      <a:r>
                        <a:rPr lang="en-US" sz="1400" b="0" i="1" u="none" strike="noStrike" cap="none" baseline="0" dirty="0" smtClean="0">
                          <a:solidFill>
                            <a:schemeClr val="tx1"/>
                          </a:solidFill>
                          <a:latin typeface="+mn-lt"/>
                          <a:ea typeface="+mn-ea"/>
                          <a:cs typeface="+mn-cs"/>
                          <a:sym typeface="Arial"/>
                        </a:rPr>
                        <a:t> products to make robust yet responsive UI components. Always at the web technologies blending edge, trying to make the best use on any new and attractive direction the web evolves to.</a:t>
                      </a:r>
                      <a:endParaRPr lang="en-US" i="1" dirty="0"/>
                    </a:p>
                  </a:txBody>
                  <a:tcPr/>
                </a:tc>
              </a:tr>
            </a:tbl>
          </a:graphicData>
        </a:graphic>
      </p:graphicFrame>
      <p:pic>
        <p:nvPicPr>
          <p:cNvPr id="10" name="Picture 9" descr="1111.jpg"/>
          <p:cNvPicPr/>
          <p:nvPr/>
        </p:nvPicPr>
        <p:blipFill>
          <a:blip r:embed="rId4" cstate="print"/>
          <a:stretch>
            <a:fillRect/>
          </a:stretch>
        </p:blipFill>
        <p:spPr>
          <a:xfrm>
            <a:off x="395536" y="1600076"/>
            <a:ext cx="741680" cy="755650"/>
          </a:xfrm>
          <a:prstGeom prst="rect">
            <a:avLst/>
          </a:prstGeom>
        </p:spPr>
      </p:pic>
      <p:pic>
        <p:nvPicPr>
          <p:cNvPr id="11" name="Picture 10" descr="2222.jpg"/>
          <p:cNvPicPr/>
          <p:nvPr/>
        </p:nvPicPr>
        <p:blipFill>
          <a:blip r:embed="rId5" cstate="print"/>
          <a:stretch>
            <a:fillRect/>
          </a:stretch>
        </p:blipFill>
        <p:spPr>
          <a:xfrm>
            <a:off x="395536" y="2499742"/>
            <a:ext cx="741680" cy="622300"/>
          </a:xfrm>
          <a:prstGeom prst="rect">
            <a:avLst/>
          </a:prstGeom>
        </p:spPr>
      </p:pic>
      <p:pic>
        <p:nvPicPr>
          <p:cNvPr id="12" name="Picture 11" descr="3333.jpg"/>
          <p:cNvPicPr/>
          <p:nvPr/>
        </p:nvPicPr>
        <p:blipFill>
          <a:blip r:embed="rId6" cstate="print"/>
          <a:stretch>
            <a:fillRect/>
          </a:stretch>
        </p:blipFill>
        <p:spPr>
          <a:xfrm>
            <a:off x="373936" y="3319507"/>
            <a:ext cx="741680" cy="620395"/>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endParaRPr lang="sr-Latn-RS" sz="1800" b="1" dirty="0" smtClean="0"/>
          </a:p>
          <a:p>
            <a:endParaRPr lang="sr-Latn-RS" sz="1800" b="1" dirty="0" smtClean="0"/>
          </a:p>
          <a:p>
            <a:endParaRPr lang="sr-Latn-RS" sz="1800" b="1" dirty="0" smtClean="0"/>
          </a:p>
          <a:p>
            <a:endParaRPr lang="sr-Latn-RS" sz="1800" b="1" dirty="0" smtClean="0"/>
          </a:p>
          <a:p>
            <a:endParaRPr lang="sr-Latn-RS" sz="1800" b="1" dirty="0" smtClean="0"/>
          </a:p>
          <a:p>
            <a:endParaRPr lang="sr-Latn-RS" sz="1800" b="1" dirty="0" smtClean="0"/>
          </a:p>
          <a:p>
            <a:endParaRPr lang="sr-Latn-RS" sz="1600" b="1" dirty="0" smtClean="0"/>
          </a:p>
          <a:p>
            <a:pPr algn="ctr"/>
            <a:r>
              <a:rPr lang="en-US" sz="1600" b="1" i="1" dirty="0" smtClean="0"/>
              <a:t>Contact:</a:t>
            </a:r>
            <a:endParaRPr lang="en-US" sz="1600" i="1" dirty="0" smtClean="0"/>
          </a:p>
          <a:p>
            <a:pPr algn="ctr"/>
            <a:r>
              <a:rPr lang="en-US" sz="1600" i="1" dirty="0" smtClean="0"/>
              <a:t>Address: </a:t>
            </a:r>
            <a:r>
              <a:rPr lang="en-US" sz="1600" i="1" dirty="0" err="1" smtClean="0"/>
              <a:t>Janka</a:t>
            </a:r>
            <a:r>
              <a:rPr lang="en-US" sz="1600" i="1" dirty="0" smtClean="0"/>
              <a:t> </a:t>
            </a:r>
            <a:r>
              <a:rPr lang="en-US" sz="1600" i="1" dirty="0" err="1" smtClean="0"/>
              <a:t>Veselinovica</a:t>
            </a:r>
            <a:r>
              <a:rPr lang="en-US" sz="1600" i="1" dirty="0" smtClean="0"/>
              <a:t> 22, 34000 Kragujevac, Serbia</a:t>
            </a:r>
          </a:p>
          <a:p>
            <a:pPr algn="ctr"/>
            <a:r>
              <a:rPr lang="en-US" sz="1600" i="1" dirty="0" smtClean="0"/>
              <a:t>Tel 1: +381 34 501 426</a:t>
            </a:r>
          </a:p>
          <a:p>
            <a:pPr algn="ctr"/>
            <a:r>
              <a:rPr lang="en-US" sz="1600" i="1" dirty="0" smtClean="0"/>
              <a:t>Tel 2: +381 34 501 427</a:t>
            </a:r>
          </a:p>
          <a:p>
            <a:pPr algn="ctr"/>
            <a:r>
              <a:rPr lang="en-US" sz="1600" i="1" dirty="0" smtClean="0"/>
              <a:t>E-mail: </a:t>
            </a:r>
            <a:r>
              <a:rPr lang="en-US" sz="1600" i="1" u="sng" dirty="0" smtClean="0">
                <a:hlinkClick r:id="rId3" action="ppaction://hlinkfile"/>
              </a:rPr>
              <a:t>office@emisia.net</a:t>
            </a:r>
            <a:endParaRPr lang="en-US" sz="1600" i="1" dirty="0" smtClean="0"/>
          </a:p>
          <a:p>
            <a:pPr algn="ctr"/>
            <a:r>
              <a:rPr lang="en-US" sz="1600" i="1" dirty="0" smtClean="0"/>
              <a:t>Web: </a:t>
            </a:r>
            <a:r>
              <a:rPr lang="en-US" sz="1600" i="1" u="sng" dirty="0" smtClean="0">
                <a:hlinkClick r:id="rId4"/>
              </a:rPr>
              <a:t>http://www.emisia.net</a:t>
            </a:r>
            <a:endParaRPr lang="en-US" sz="1600" i="1" dirty="0" smtClean="0"/>
          </a:p>
          <a:p>
            <a:pPr algn="ctr"/>
            <a:r>
              <a:rPr lang="en-US" sz="1600" i="1" dirty="0" err="1" smtClean="0"/>
              <a:t>Facebook</a:t>
            </a:r>
            <a:r>
              <a:rPr lang="en-US" sz="1600" i="1" dirty="0" smtClean="0"/>
              <a:t>: </a:t>
            </a:r>
            <a:r>
              <a:rPr lang="en-US" sz="1600" i="1" u="sng" dirty="0" smtClean="0">
                <a:hlinkClick r:id="rId5"/>
              </a:rPr>
              <a:t>https://www.facebook.com/EmisiaConsulting</a:t>
            </a:r>
            <a:endParaRPr lang="en-US" sz="1600" i="1" dirty="0" smtClean="0"/>
          </a:p>
          <a:p>
            <a:pPr algn="ctr"/>
            <a:r>
              <a:rPr lang="en-US" sz="1600" i="1" dirty="0" smtClean="0"/>
              <a:t>Twitter: @</a:t>
            </a:r>
            <a:r>
              <a:rPr lang="en-US" sz="1600" i="1" dirty="0" err="1" smtClean="0"/>
              <a:t>EmisiaNet</a:t>
            </a:r>
            <a:endParaRPr lang="sr-Latn-RS" sz="1600" i="1" dirty="0" smtClean="0"/>
          </a:p>
        </p:txBody>
      </p:sp>
      <p:pic>
        <p:nvPicPr>
          <p:cNvPr id="5" name="Picture 4" descr="iktklaster.png"/>
          <p:cNvPicPr>
            <a:picLocks noChangeAspect="1"/>
          </p:cNvPicPr>
          <p:nvPr/>
        </p:nvPicPr>
        <p:blipFill>
          <a:blip r:embed="rId6"/>
          <a:stretch>
            <a:fillRect/>
          </a:stretch>
        </p:blipFill>
        <p:spPr>
          <a:xfrm>
            <a:off x="323528" y="229766"/>
            <a:ext cx="1924050" cy="685800"/>
          </a:xfrm>
          <a:prstGeom prst="rect">
            <a:avLst/>
          </a:prstGeom>
        </p:spPr>
      </p:pic>
      <p:graphicFrame>
        <p:nvGraphicFramePr>
          <p:cNvPr id="8" name="Table 7"/>
          <p:cNvGraphicFramePr>
            <a:graphicFrameLocks noGrp="1"/>
          </p:cNvGraphicFramePr>
          <p:nvPr/>
        </p:nvGraphicFramePr>
        <p:xfrm>
          <a:off x="276200" y="1131590"/>
          <a:ext cx="8400256" cy="1836542"/>
        </p:xfrm>
        <a:graphic>
          <a:graphicData uri="http://schemas.openxmlformats.org/drawingml/2006/table">
            <a:tbl>
              <a:tblPr firstRow="1" bandRow="1"/>
              <a:tblGrid>
                <a:gridCol w="983432"/>
                <a:gridCol w="7416824"/>
              </a:tblGrid>
              <a:tr h="908538">
                <a:tc>
                  <a:txBody>
                    <a:bodyPr/>
                    <a:lstStyle/>
                    <a:p>
                      <a:endParaRPr lang="en-US" dirty="0"/>
                    </a:p>
                  </a:txBody>
                  <a:tcPr/>
                </a:tc>
                <a:tc>
                  <a:txBody>
                    <a:bodyPr/>
                    <a:lstStyle/>
                    <a:p>
                      <a:pPr algn="l"/>
                      <a:r>
                        <a:rPr lang="en-US" sz="1400" b="1" i="1" u="none" strike="noStrike" cap="none" baseline="0" dirty="0" smtClean="0">
                          <a:solidFill>
                            <a:schemeClr val="tx1"/>
                          </a:solidFill>
                          <a:latin typeface="+mn-lt"/>
                          <a:ea typeface="+mn-ea"/>
                          <a:cs typeface="+mn-cs"/>
                          <a:sym typeface="Arial"/>
                        </a:rPr>
                        <a:t>Desktop publishing (DTP)</a:t>
                      </a:r>
                      <a:r>
                        <a:rPr lang="en-US" sz="1400" b="0" i="1" u="none" strike="noStrike" cap="none" baseline="0" dirty="0" smtClean="0">
                          <a:solidFill>
                            <a:schemeClr val="tx1"/>
                          </a:solidFill>
                          <a:latin typeface="+mn-lt"/>
                          <a:ea typeface="+mn-ea"/>
                          <a:cs typeface="+mn-cs"/>
                          <a:sym typeface="Arial"/>
                        </a:rPr>
                        <a:t> - We are providing DTP services for all major publishing software.</a:t>
                      </a:r>
                      <a:r>
                        <a:rPr lang="sr-Latn-RS" sz="1400" b="0" i="1" u="none" strike="noStrike" cap="none" baseline="0" dirty="0" smtClean="0">
                          <a:solidFill>
                            <a:schemeClr val="tx1"/>
                          </a:solidFill>
                          <a:latin typeface="+mn-lt"/>
                          <a:ea typeface="+mn-ea"/>
                          <a:cs typeface="+mn-cs"/>
                          <a:sym typeface="Arial"/>
                        </a:rPr>
                        <a:t> </a:t>
                      </a:r>
                      <a:r>
                        <a:rPr lang="en-US" sz="1400" b="0" i="1" u="none" strike="noStrike" cap="none" baseline="0" dirty="0" smtClean="0">
                          <a:solidFill>
                            <a:schemeClr val="tx1"/>
                          </a:solidFill>
                          <a:latin typeface="+mn-lt"/>
                          <a:ea typeface="+mn-ea"/>
                          <a:cs typeface="+mn-cs"/>
                          <a:sym typeface="Arial"/>
                        </a:rPr>
                        <a:t>Our DTP team has extensive experience in working with both Western and Eastern languages and right to left languages also. Recently our expertise extended to all e-learning platforms.</a:t>
                      </a:r>
                      <a:endParaRPr lang="en-US" i="1" dirty="0"/>
                    </a:p>
                  </a:txBody>
                  <a:tcPr/>
                </a:tc>
              </a:tr>
              <a:tr h="891662">
                <a:tc>
                  <a:txBody>
                    <a:bodyPr/>
                    <a:lstStyle/>
                    <a:p>
                      <a:endParaRPr lang="en-US" dirty="0"/>
                    </a:p>
                  </a:txBody>
                  <a:tcPr/>
                </a:tc>
                <a:tc>
                  <a:txBody>
                    <a:bodyPr/>
                    <a:lstStyle/>
                    <a:p>
                      <a:pPr algn="l"/>
                      <a:r>
                        <a:rPr lang="en-US" sz="1400" b="1" i="1" u="none" strike="noStrike" cap="none" baseline="0" dirty="0" smtClean="0">
                          <a:solidFill>
                            <a:schemeClr val="tx1"/>
                          </a:solidFill>
                          <a:latin typeface="+mn-lt"/>
                          <a:ea typeface="+mn-ea"/>
                          <a:cs typeface="+mn-cs"/>
                          <a:sym typeface="Arial"/>
                        </a:rPr>
                        <a:t>Translation team </a:t>
                      </a:r>
                      <a:r>
                        <a:rPr lang="en-US" sz="1400" b="0" i="1" u="none" strike="noStrike" cap="none" baseline="0" dirty="0" smtClean="0">
                          <a:solidFill>
                            <a:schemeClr val="tx1"/>
                          </a:solidFill>
                          <a:latin typeface="+mn-lt"/>
                          <a:ea typeface="+mn-ea"/>
                          <a:cs typeface="+mn-cs"/>
                          <a:sym typeface="Arial"/>
                        </a:rPr>
                        <a:t>- Our team is comprised of highly qualified linguists who are ready to properly meet the needs of clients. In addition to translation of documents in various fields it also offers website localization and translation, as well as software translation services.</a:t>
                      </a:r>
                      <a:endParaRPr lang="en-US" i="1" dirty="0"/>
                    </a:p>
                  </a:txBody>
                  <a:tcPr/>
                </a:tc>
              </a:tr>
            </a:tbl>
          </a:graphicData>
        </a:graphic>
      </p:graphicFrame>
      <p:pic>
        <p:nvPicPr>
          <p:cNvPr id="13" name="Picture 12" descr="4444.jpg"/>
          <p:cNvPicPr/>
          <p:nvPr/>
        </p:nvPicPr>
        <p:blipFill>
          <a:blip r:embed="rId7" cstate="print"/>
          <a:stretch>
            <a:fillRect/>
          </a:stretch>
        </p:blipFill>
        <p:spPr>
          <a:xfrm>
            <a:off x="395536" y="1275606"/>
            <a:ext cx="741680" cy="647065"/>
          </a:xfrm>
          <a:prstGeom prst="rect">
            <a:avLst/>
          </a:prstGeom>
        </p:spPr>
      </p:pic>
      <p:pic>
        <p:nvPicPr>
          <p:cNvPr id="14" name="Picture 13" descr="5555.jpg"/>
          <p:cNvPicPr/>
          <p:nvPr/>
        </p:nvPicPr>
        <p:blipFill>
          <a:blip r:embed="rId8" cstate="print"/>
          <a:stretch>
            <a:fillRect/>
          </a:stretch>
        </p:blipFill>
        <p:spPr>
          <a:xfrm>
            <a:off x="395536" y="2139702"/>
            <a:ext cx="741680" cy="703580"/>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endParaRPr lang="sr-Latn-RS" sz="1800" b="1" dirty="0" smtClean="0"/>
          </a:p>
          <a:p>
            <a:r>
              <a:rPr lang="en-US" sz="1800" b="1" dirty="0" smtClean="0"/>
              <a:t>04 LOBODMS </a:t>
            </a:r>
            <a:r>
              <a:rPr lang="en-US" sz="1800" dirty="0" smtClean="0"/>
              <a:t>(</a:t>
            </a:r>
            <a:r>
              <a:rPr lang="en-US" sz="1800" dirty="0" smtClean="0">
                <a:hlinkClick r:id="rId3"/>
              </a:rPr>
              <a:t>www.lobodms.com</a:t>
            </a:r>
            <a:r>
              <a:rPr lang="en-US" sz="1800" dirty="0" smtClean="0"/>
              <a:t>)</a:t>
            </a:r>
            <a:endParaRPr lang="sr-Latn-RS" sz="1800" b="1" dirty="0" smtClean="0"/>
          </a:p>
          <a:p>
            <a:endParaRPr lang="sr-Latn-RS" sz="1800" b="1" dirty="0" smtClean="0"/>
          </a:p>
          <a:p>
            <a:r>
              <a:rPr lang="en-US" sz="1800" i="1" dirty="0" err="1" smtClean="0"/>
              <a:t>Lobodms</a:t>
            </a:r>
            <a:r>
              <a:rPr lang="en-US" sz="1800" i="1" dirty="0" smtClean="0"/>
              <a:t> is a full-fledged document management system. Its stateless technology allows access to documents even when traditional document management systems run up against their limits because of poor-quality lines or too little bandwidth.</a:t>
            </a:r>
          </a:p>
          <a:p>
            <a:endParaRPr lang="sr-Latn-RS" sz="1800" i="1" dirty="0" smtClean="0"/>
          </a:p>
          <a:p>
            <a:r>
              <a:rPr lang="en-US" sz="1800" i="1" dirty="0" err="1" smtClean="0"/>
              <a:t>Lobodms</a:t>
            </a:r>
            <a:r>
              <a:rPr lang="en-US" sz="1800" i="1" dirty="0" smtClean="0"/>
              <a:t> is available as a economical starter package, as a small and medium-sized business solution that offers a great price-performance ratio or as a company-wide, strategic enterprise document management solution.</a:t>
            </a:r>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lobo-logo-kopf_619ce370a1.png"/>
          <p:cNvPicPr/>
          <p:nvPr/>
        </p:nvPicPr>
        <p:blipFill>
          <a:blip r:embed="rId5" cstate="print"/>
          <a:stretch>
            <a:fillRect/>
          </a:stretch>
        </p:blipFill>
        <p:spPr>
          <a:xfrm>
            <a:off x="6660232" y="1131590"/>
            <a:ext cx="2120566" cy="447675"/>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endParaRPr lang="sr-Latn-RS" sz="1800" b="1" dirty="0" smtClean="0"/>
          </a:p>
          <a:p>
            <a:r>
              <a:rPr lang="en-US" sz="1800" i="1" dirty="0" smtClean="0"/>
              <a:t>The Product – </a:t>
            </a:r>
            <a:r>
              <a:rPr lang="en-US" sz="1800" i="1" dirty="0" err="1" smtClean="0"/>
              <a:t>lobodms</a:t>
            </a:r>
            <a:endParaRPr lang="sr-Latn-RS" sz="1800" i="1" dirty="0" smtClean="0"/>
          </a:p>
          <a:p>
            <a:endParaRPr lang="en-US" sz="1800" i="1" dirty="0" smtClean="0"/>
          </a:p>
          <a:p>
            <a:r>
              <a:rPr lang="en-US" sz="1800" i="1" dirty="0" err="1" smtClean="0"/>
              <a:t>lobodms</a:t>
            </a:r>
            <a:r>
              <a:rPr lang="en-US" sz="1800" i="1" dirty="0" smtClean="0"/>
              <a:t> is a full-fledged document management system, equipped with all major functions and features. Based on the latest technology, it is currently one of the most innovative products on the market.</a:t>
            </a:r>
            <a:endParaRPr lang="sr-Latn-RS" sz="1800" i="1" dirty="0" smtClean="0"/>
          </a:p>
          <a:p>
            <a:endParaRPr lang="en-US" sz="1800" i="1" dirty="0" smtClean="0"/>
          </a:p>
          <a:p>
            <a:r>
              <a:rPr lang="en-US" sz="1800" i="1" dirty="0" smtClean="0"/>
              <a:t>It eliminates paperwork and provides the best solutions to optimize your work processes. Thanks to the quick access, as well as the automated archiving of your scanned­ and digital documents, you save time and money.</a:t>
            </a:r>
          </a:p>
          <a:p>
            <a:endParaRPr lang="sr-Latn-RS" sz="1800" b="1"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9" name="Picture 8" descr="csm_lobo-logo-kopf_619ce370a1.png"/>
          <p:cNvPicPr/>
          <p:nvPr/>
        </p:nvPicPr>
        <p:blipFill>
          <a:blip r:embed="rId4" cstate="print"/>
          <a:stretch>
            <a:fillRect/>
          </a:stretch>
        </p:blipFill>
        <p:spPr>
          <a:xfrm>
            <a:off x="6660232" y="1131590"/>
            <a:ext cx="2120566" cy="447675"/>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i="1" dirty="0" err="1" smtClean="0"/>
              <a:t>lobodms</a:t>
            </a:r>
            <a:r>
              <a:rPr lang="en-US" sz="1800" i="1" dirty="0" smtClean="0"/>
              <a:t> is available in three service levels:</a:t>
            </a:r>
            <a:endParaRPr lang="sr-Latn-RS" sz="1800" i="1" dirty="0" smtClean="0"/>
          </a:p>
          <a:p>
            <a:endParaRPr lang="sr-Latn-RS" sz="1800" dirty="0" smtClean="0"/>
          </a:p>
          <a:p>
            <a:endParaRPr lang="sr-Latn-RS" sz="1800" dirty="0" smtClean="0"/>
          </a:p>
          <a:p>
            <a:endParaRPr lang="sr-Latn-RS" sz="1800" dirty="0" smtClean="0"/>
          </a:p>
          <a:p>
            <a:endParaRPr lang="sr-Latn-RS" sz="1800" dirty="0" smtClean="0"/>
          </a:p>
          <a:p>
            <a:endParaRPr lang="sr-Latn-RS" sz="1800" dirty="0" smtClean="0"/>
          </a:p>
          <a:p>
            <a:endParaRPr lang="sr-Latn-RS" sz="1800" dirty="0" smtClean="0"/>
          </a:p>
          <a:p>
            <a:endParaRPr lang="sr-Latn-RS" sz="1800" dirty="0" smtClean="0"/>
          </a:p>
          <a:p>
            <a:endParaRPr lang="sr-Latn-RS" sz="800" b="1" dirty="0" smtClean="0"/>
          </a:p>
          <a:p>
            <a:r>
              <a:rPr lang="en-US" b="1" i="1" dirty="0" smtClean="0"/>
              <a:t>Contact:</a:t>
            </a:r>
            <a:endParaRPr lang="en-US" i="1" dirty="0" smtClean="0"/>
          </a:p>
          <a:p>
            <a:r>
              <a:rPr lang="en-US" i="1" dirty="0" smtClean="0"/>
              <a:t>Address: </a:t>
            </a:r>
            <a:r>
              <a:rPr lang="en-US" i="1" dirty="0" err="1" smtClean="0"/>
              <a:t>Grada</a:t>
            </a:r>
            <a:r>
              <a:rPr lang="en-US" i="1" dirty="0" smtClean="0"/>
              <a:t> </a:t>
            </a:r>
            <a:r>
              <a:rPr lang="en-US" i="1" dirty="0" err="1" smtClean="0"/>
              <a:t>Sirena</a:t>
            </a:r>
            <a:r>
              <a:rPr lang="en-US" i="1" dirty="0" smtClean="0"/>
              <a:t> 2a, 34000 Kragujevac</a:t>
            </a:r>
          </a:p>
          <a:p>
            <a:r>
              <a:rPr lang="en-US" i="1" dirty="0" smtClean="0"/>
              <a:t>Tel: +381 34 37 37 35</a:t>
            </a:r>
          </a:p>
          <a:p>
            <a:r>
              <a:rPr lang="en-US" i="1" dirty="0" smtClean="0"/>
              <a:t>E-mail: </a:t>
            </a:r>
            <a:r>
              <a:rPr lang="en-US" i="1" u="sng" dirty="0" smtClean="0">
                <a:hlinkClick r:id="rId3" action="ppaction://hlinkfile"/>
              </a:rPr>
              <a:t>info@lobodms.rs</a:t>
            </a:r>
            <a:endParaRPr lang="en-US" i="1" dirty="0" smtClean="0"/>
          </a:p>
          <a:p>
            <a:r>
              <a:rPr lang="en-US" i="1" dirty="0" smtClean="0"/>
              <a:t>Web: </a:t>
            </a:r>
            <a:r>
              <a:rPr lang="en-US" i="1" u="sng" dirty="0" smtClean="0">
                <a:hlinkClick r:id="rId4"/>
              </a:rPr>
              <a:t>http://www.lobodms.com</a:t>
            </a:r>
            <a:endParaRPr lang="en-US" i="1" dirty="0" smtClean="0"/>
          </a:p>
          <a:p>
            <a:r>
              <a:rPr lang="en-US" i="1" dirty="0" err="1" smtClean="0"/>
              <a:t>Facebook</a:t>
            </a:r>
            <a:r>
              <a:rPr lang="en-US" i="1" dirty="0" smtClean="0"/>
              <a:t>: </a:t>
            </a:r>
            <a:r>
              <a:rPr lang="en-US" i="1" u="sng" dirty="0" smtClean="0">
                <a:hlinkClick r:id="rId5"/>
              </a:rPr>
              <a:t>https://www.facebook.com/pages/lobodms/136593616418249</a:t>
            </a:r>
            <a:endParaRPr lang="en-US" i="1" dirty="0" smtClean="0"/>
          </a:p>
          <a:p>
            <a:r>
              <a:rPr lang="en-US" i="1" dirty="0" smtClean="0"/>
              <a:t>Twitter: @</a:t>
            </a:r>
            <a:r>
              <a:rPr lang="en-US" i="1" dirty="0" err="1" smtClean="0"/>
              <a:t>lobo_dms</a:t>
            </a:r>
            <a:endParaRPr lang="en-US" i="1" dirty="0" smtClean="0"/>
          </a:p>
          <a:p>
            <a:endParaRPr lang="sr-Latn-RS" sz="1800" dirty="0" smtClean="0"/>
          </a:p>
          <a:p>
            <a:endParaRPr lang="sr-Latn-R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6"/>
          <a:stretch>
            <a:fillRect/>
          </a:stretch>
        </p:blipFill>
        <p:spPr>
          <a:xfrm>
            <a:off x="323528" y="229766"/>
            <a:ext cx="1924050" cy="685800"/>
          </a:xfrm>
          <a:prstGeom prst="rect">
            <a:avLst/>
          </a:prstGeom>
        </p:spPr>
      </p:pic>
      <p:pic>
        <p:nvPicPr>
          <p:cNvPr id="9" name="Picture 8" descr="csm_lobo-logo-kopf_619ce370a1.png"/>
          <p:cNvPicPr/>
          <p:nvPr/>
        </p:nvPicPr>
        <p:blipFill>
          <a:blip r:embed="rId7" cstate="print"/>
          <a:stretch>
            <a:fillRect/>
          </a:stretch>
        </p:blipFill>
        <p:spPr>
          <a:xfrm>
            <a:off x="6660232" y="1131590"/>
            <a:ext cx="2120566" cy="447675"/>
          </a:xfrm>
          <a:prstGeom prst="rect">
            <a:avLst/>
          </a:prstGeom>
        </p:spPr>
      </p:pic>
      <p:pic>
        <p:nvPicPr>
          <p:cNvPr id="8" name="Picture 7" descr="lobodms-box-starter-transparent.png"/>
          <p:cNvPicPr/>
          <p:nvPr/>
        </p:nvPicPr>
        <p:blipFill>
          <a:blip r:embed="rId8" cstate="print"/>
          <a:stretch>
            <a:fillRect/>
          </a:stretch>
        </p:blipFill>
        <p:spPr>
          <a:xfrm>
            <a:off x="251520" y="1491630"/>
            <a:ext cx="1440160" cy="1836104"/>
          </a:xfrm>
          <a:prstGeom prst="rect">
            <a:avLst/>
          </a:prstGeom>
        </p:spPr>
      </p:pic>
      <p:pic>
        <p:nvPicPr>
          <p:cNvPr id="10" name="Picture 9" descr="lobodms-box-standard-transparent (1).png"/>
          <p:cNvPicPr/>
          <p:nvPr/>
        </p:nvPicPr>
        <p:blipFill>
          <a:blip r:embed="rId9" cstate="print"/>
          <a:stretch>
            <a:fillRect/>
          </a:stretch>
        </p:blipFill>
        <p:spPr>
          <a:xfrm>
            <a:off x="2195736" y="1491630"/>
            <a:ext cx="1440000" cy="1836000"/>
          </a:xfrm>
          <a:prstGeom prst="rect">
            <a:avLst/>
          </a:prstGeom>
        </p:spPr>
      </p:pic>
      <p:pic>
        <p:nvPicPr>
          <p:cNvPr id="11" name="Picture 10" descr="lobodms-box-enterprise-transparent.png"/>
          <p:cNvPicPr/>
          <p:nvPr/>
        </p:nvPicPr>
        <p:blipFill>
          <a:blip r:embed="rId10" cstate="print"/>
          <a:stretch>
            <a:fillRect/>
          </a:stretch>
        </p:blipFill>
        <p:spPr>
          <a:xfrm>
            <a:off x="4211960" y="1563638"/>
            <a:ext cx="1440000" cy="1836000"/>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05 SINGLETON SOLUTIONS </a:t>
            </a:r>
            <a:r>
              <a:rPr lang="en-US" sz="1800" dirty="0" smtClean="0"/>
              <a:t>(</a:t>
            </a:r>
            <a:r>
              <a:rPr lang="en-US" sz="1800" dirty="0" smtClean="0">
                <a:hlinkClick r:id="rId3"/>
              </a:rPr>
              <a:t>www.singleton-solutions.com</a:t>
            </a:r>
            <a:r>
              <a:rPr lang="en-US" sz="1800" dirty="0" smtClean="0"/>
              <a:t>)</a:t>
            </a:r>
            <a:endParaRPr lang="sr-Latn-RS" sz="1800" dirty="0" smtClean="0"/>
          </a:p>
          <a:p>
            <a:endParaRPr lang="sr-Latn-RS" sz="1800" dirty="0" smtClean="0"/>
          </a:p>
          <a:p>
            <a:r>
              <a:rPr lang="en-US" sz="1800" i="1" dirty="0" smtClean="0"/>
              <a:t>Singleton Solutions is a software development company with a pool</a:t>
            </a:r>
            <a:endParaRPr lang="sr-Latn-RS" sz="1800" i="1" dirty="0" smtClean="0"/>
          </a:p>
          <a:p>
            <a:r>
              <a:rPr lang="en-US" sz="1800" i="1" dirty="0" smtClean="0"/>
              <a:t>of 30+ top IT engineers. In the past 10 years we have designed core technologies for a number of Swiss, EU &amp; Asian companies. We provide innovative software developments and ready-made solutions for businesses aiming to streamline and lighten their every day processes, both internal as well as client facing.</a:t>
            </a:r>
            <a:endParaRPr lang="sr-Latn-RS" sz="1800" i="1" dirty="0" smtClean="0"/>
          </a:p>
          <a:p>
            <a:endParaRPr lang="en-US" sz="1800" i="1" dirty="0" smtClean="0"/>
          </a:p>
          <a:p>
            <a:r>
              <a:rPr lang="en-US" sz="1800" i="1" dirty="0" smtClean="0"/>
              <a:t>As do our ready-made products, our custom software developments aim to streamline and lighten your business processes both internally and client </a:t>
            </a:r>
            <a:r>
              <a:rPr lang="en-US" sz="1800" i="1" dirty="0" smtClean="0"/>
              <a:t>facing.</a:t>
            </a:r>
            <a:endParaRPr lang="sr-Latn-RS" sz="1800" i="1" dirty="0" smtClean="0"/>
          </a:p>
          <a:p>
            <a:endParaRPr lang="sr-Latn-RS" sz="1800" i="1" dirty="0" smtClean="0"/>
          </a:p>
          <a:p>
            <a:r>
              <a:rPr lang="en-US" sz="1800" i="1" dirty="0" smtClean="0"/>
              <a:t>We </a:t>
            </a:r>
            <a:r>
              <a:rPr lang="en-US" sz="1800" i="1" dirty="0" smtClean="0"/>
              <a:t>take pride in having a keen business</a:t>
            </a:r>
            <a:r>
              <a:rPr lang="sr-Latn-RS" sz="1800" i="1" dirty="0" smtClean="0"/>
              <a:t> </a:t>
            </a:r>
            <a:r>
              <a:rPr lang="en-US" sz="1800" i="1" dirty="0" smtClean="0"/>
              <a:t>- and process understanding throughout both our management and senior developers. </a:t>
            </a:r>
            <a:endParaRPr lang="sr-Latn-RS" sz="1800" i="1"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13" name="Picture 12" descr="sts-logo.jpg"/>
          <p:cNvPicPr/>
          <p:nvPr/>
        </p:nvPicPr>
        <p:blipFill>
          <a:blip r:embed="rId5" cstate="print"/>
          <a:stretch>
            <a:fillRect/>
          </a:stretch>
        </p:blipFill>
        <p:spPr>
          <a:xfrm>
            <a:off x="7378005" y="1203598"/>
            <a:ext cx="1514475" cy="719376"/>
          </a:xfrm>
          <a:prstGeom prst="rect">
            <a:avLst/>
          </a:prstGeom>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i="1" dirty="0" smtClean="0"/>
              <a:t>In over 10 years of software developing experience, we gained an</a:t>
            </a:r>
            <a:endParaRPr lang="sr-Latn-RS" sz="1800" i="1" dirty="0" smtClean="0"/>
          </a:p>
          <a:p>
            <a:r>
              <a:rPr lang="en-US" sz="1800" i="1" dirty="0" smtClean="0"/>
              <a:t>institutional level of knowledge of innovative software solutions from</a:t>
            </a:r>
            <a:endParaRPr lang="sr-Latn-RS" sz="1800" i="1" dirty="0" smtClean="0"/>
          </a:p>
          <a:p>
            <a:r>
              <a:rPr lang="en-US" sz="1800" i="1" dirty="0" smtClean="0"/>
              <a:t>scratch, as well as integrating our developments in and onto existing</a:t>
            </a:r>
            <a:endParaRPr lang="sr-Latn-RS" sz="1800" i="1" dirty="0" smtClean="0"/>
          </a:p>
          <a:p>
            <a:r>
              <a:rPr lang="en-US" sz="1800" i="1" dirty="0" smtClean="0"/>
              <a:t>systems.</a:t>
            </a:r>
            <a:endParaRPr lang="sr-Latn-RS" sz="1800" i="1" dirty="0" smtClean="0"/>
          </a:p>
          <a:p>
            <a:endParaRPr lang="sr-Latn-RS" sz="1800" i="1" dirty="0" smtClean="0"/>
          </a:p>
          <a:p>
            <a:r>
              <a:rPr lang="en-US" sz="1800" i="1" dirty="0" smtClean="0"/>
              <a:t>In both cases we involve all partners you might be using to share the correct data based on highly advanced multi-level security and customizable business intelligence rules.</a:t>
            </a:r>
          </a:p>
          <a:p>
            <a:endParaRPr lang="sr-Latn-R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13" name="Picture 12" descr="sts-logo.jpg"/>
          <p:cNvPicPr/>
          <p:nvPr/>
        </p:nvPicPr>
        <p:blipFill>
          <a:blip r:embed="rId4" cstate="print"/>
          <a:stretch>
            <a:fillRect/>
          </a:stretch>
        </p:blipFill>
        <p:spPr>
          <a:xfrm>
            <a:off x="7378005" y="1203598"/>
            <a:ext cx="1514475" cy="719376"/>
          </a:xfrm>
          <a:prstGeom prst="rect">
            <a:avLst/>
          </a:prstGeom>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Products:</a:t>
            </a:r>
            <a:endParaRPr lang="sr-Latn-RS" sz="1800" b="1" i="1" dirty="0" smtClean="0"/>
          </a:p>
          <a:p>
            <a:endParaRPr lang="sr-Latn-RS" sz="1800" b="1" dirty="0" smtClean="0"/>
          </a:p>
          <a:p>
            <a:endParaRPr lang="sr-Latn-RS" sz="1800" b="1" dirty="0" smtClean="0"/>
          </a:p>
          <a:p>
            <a:endParaRPr lang="sr-Latn-RS" sz="1800" b="1" dirty="0" smtClean="0"/>
          </a:p>
          <a:p>
            <a:endParaRPr lang="sr-Latn-RS" sz="1800" b="1" dirty="0" smtClean="0"/>
          </a:p>
          <a:p>
            <a:endParaRPr lang="sr-Latn-RS" sz="1800" b="1" dirty="0" smtClean="0"/>
          </a:p>
          <a:p>
            <a:endParaRPr lang="sr-Latn-RS" sz="1800" b="1" dirty="0" smtClean="0"/>
          </a:p>
          <a:p>
            <a:r>
              <a:rPr lang="en-US" b="1" i="1" dirty="0" smtClean="0"/>
              <a:t>DNN Modules</a:t>
            </a:r>
            <a:endParaRPr lang="sr-Latn-RS" b="1" i="1" dirty="0" smtClean="0"/>
          </a:p>
          <a:p>
            <a:endParaRPr lang="sr-Latn-R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13" name="Picture 12" descr="sts-logo.jpg"/>
          <p:cNvPicPr/>
          <p:nvPr/>
        </p:nvPicPr>
        <p:blipFill>
          <a:blip r:embed="rId4" cstate="print"/>
          <a:stretch>
            <a:fillRect/>
          </a:stretch>
        </p:blipFill>
        <p:spPr>
          <a:xfrm>
            <a:off x="7378005" y="1203598"/>
            <a:ext cx="1514475" cy="719376"/>
          </a:xfrm>
          <a:prstGeom prst="rect">
            <a:avLst/>
          </a:prstGeom>
        </p:spPr>
      </p:pic>
      <p:pic>
        <p:nvPicPr>
          <p:cNvPr id="8" name="Picture 7" descr="pozivno pismo KG-page-001.jpg"/>
          <p:cNvPicPr/>
          <p:nvPr/>
        </p:nvPicPr>
        <p:blipFill>
          <a:blip r:embed="rId5" cstate="print"/>
          <a:stretch>
            <a:fillRect/>
          </a:stretch>
        </p:blipFill>
        <p:spPr>
          <a:xfrm>
            <a:off x="254918" y="1491630"/>
            <a:ext cx="3885034" cy="1321663"/>
          </a:xfrm>
          <a:prstGeom prst="rect">
            <a:avLst/>
          </a:prstGeom>
        </p:spPr>
      </p:pic>
      <p:pic>
        <p:nvPicPr>
          <p:cNvPr id="9" name="Picture 8" descr="iTunesArtwork.png"/>
          <p:cNvPicPr/>
          <p:nvPr/>
        </p:nvPicPr>
        <p:blipFill>
          <a:blip r:embed="rId6" cstate="print"/>
          <a:stretch>
            <a:fillRect/>
          </a:stretch>
        </p:blipFill>
        <p:spPr>
          <a:xfrm>
            <a:off x="4932040" y="1563638"/>
            <a:ext cx="1257300" cy="1257300"/>
          </a:xfrm>
          <a:prstGeom prst="rect">
            <a:avLst/>
          </a:prstGeom>
        </p:spPr>
      </p:pic>
      <p:pic>
        <p:nvPicPr>
          <p:cNvPr id="2052" name="Picture 32" descr="30573_STS.DNN.DynamicGrid.DNNStoreThumb.jpg"/>
          <p:cNvPicPr>
            <a:picLocks noChangeAspect="1" noChangeArrowheads="1"/>
          </p:cNvPicPr>
          <p:nvPr/>
        </p:nvPicPr>
        <p:blipFill>
          <a:blip r:embed="rId7"/>
          <a:srcRect/>
          <a:stretch>
            <a:fillRect/>
          </a:stretch>
        </p:blipFill>
        <p:spPr bwMode="auto">
          <a:xfrm>
            <a:off x="146348" y="3363838"/>
            <a:ext cx="1473324" cy="1473324"/>
          </a:xfrm>
          <a:prstGeom prst="rect">
            <a:avLst/>
          </a:prstGeom>
          <a:noFill/>
        </p:spPr>
      </p:pic>
      <p:pic>
        <p:nvPicPr>
          <p:cNvPr id="2051" name="Picture 33" descr="30939_STS.DNN.Unsubscribe.DNNStoreThumb.jpg"/>
          <p:cNvPicPr>
            <a:picLocks noChangeAspect="1" noChangeArrowheads="1"/>
          </p:cNvPicPr>
          <p:nvPr/>
        </p:nvPicPr>
        <p:blipFill>
          <a:blip r:embed="rId8"/>
          <a:srcRect/>
          <a:stretch>
            <a:fillRect/>
          </a:stretch>
        </p:blipFill>
        <p:spPr bwMode="auto">
          <a:xfrm>
            <a:off x="1691680" y="3474690"/>
            <a:ext cx="1472400" cy="1472400"/>
          </a:xfrm>
          <a:prstGeom prst="rect">
            <a:avLst/>
          </a:prstGeom>
          <a:noFill/>
        </p:spPr>
      </p:pic>
      <p:pic>
        <p:nvPicPr>
          <p:cNvPr id="2050" name="Picture 37" descr="30576_STS.DNN.UserImpersonator.DNNStoreThumb.jpg"/>
          <p:cNvPicPr>
            <a:picLocks noChangeAspect="1" noChangeArrowheads="1"/>
          </p:cNvPicPr>
          <p:nvPr/>
        </p:nvPicPr>
        <p:blipFill>
          <a:blip r:embed="rId9"/>
          <a:srcRect/>
          <a:stretch>
            <a:fillRect/>
          </a:stretch>
        </p:blipFill>
        <p:spPr bwMode="auto">
          <a:xfrm>
            <a:off x="3347864" y="3474690"/>
            <a:ext cx="1472400" cy="1472400"/>
          </a:xfrm>
          <a:prstGeom prst="rect">
            <a:avLst/>
          </a:prstGeom>
          <a:noFill/>
        </p:spPr>
      </p:pic>
      <p:pic>
        <p:nvPicPr>
          <p:cNvPr id="2049" name="Picture 38" descr="30577_STS.DNN.ModuleManagement.DNNStoreThumb.jpg"/>
          <p:cNvPicPr>
            <a:picLocks noChangeAspect="1" noChangeArrowheads="1"/>
          </p:cNvPicPr>
          <p:nvPr/>
        </p:nvPicPr>
        <p:blipFill>
          <a:blip r:embed="rId10"/>
          <a:srcRect/>
          <a:stretch>
            <a:fillRect/>
          </a:stretch>
        </p:blipFill>
        <p:spPr bwMode="auto">
          <a:xfrm>
            <a:off x="4932040" y="3507854"/>
            <a:ext cx="1472400" cy="1472400"/>
          </a:xfrm>
          <a:prstGeom prst="rect">
            <a:avLst/>
          </a:prstGeom>
          <a:noFill/>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sr-Latn-RS" sz="2400" b="1" i="0" u="none" strike="noStrike" cap="none" baseline="0" dirty="0" smtClean="0">
                <a:solidFill>
                  <a:schemeClr val="dk1"/>
                </a:solidFill>
                <a:latin typeface="Arial"/>
                <a:ea typeface="Arial"/>
                <a:cs typeface="Arial"/>
                <a:sym typeface="Arial"/>
              </a:rPr>
              <a:t>Who we are?</a:t>
            </a:r>
            <a:endParaRPr lang="en" sz="2400" b="1" i="0" u="none" strike="noStrike" cap="none" baseline="0" dirty="0">
              <a:solidFill>
                <a:schemeClr val="dk1"/>
              </a:solidFill>
              <a:latin typeface="Arial"/>
              <a:ea typeface="Arial"/>
              <a:cs typeface="Arial"/>
              <a:sym typeface="Arial"/>
            </a:endParaRPr>
          </a:p>
        </p:txBody>
      </p:sp>
      <p:sp>
        <p:nvSpPr>
          <p:cNvPr id="31" name="Shape 31"/>
          <p:cNvSpPr txBox="1">
            <a:spLocks noGrp="1"/>
          </p:cNvSpPr>
          <p:nvPr>
            <p:ph type="body" idx="1"/>
          </p:nvPr>
        </p:nvSpPr>
        <p:spPr>
          <a:xfrm>
            <a:off x="395536" y="987574"/>
            <a:ext cx="8229600" cy="3725698"/>
          </a:xfrm>
          <a:prstGeom prst="rect">
            <a:avLst/>
          </a:prstGeom>
          <a:noFill/>
          <a:ln>
            <a:noFill/>
          </a:ln>
        </p:spPr>
        <p:txBody>
          <a:bodyPr lIns="91425" tIns="91425" rIns="91425" bIns="91425" anchor="t" anchorCtr="0">
            <a:noAutofit/>
          </a:bodyPr>
          <a:lstStyle/>
          <a:p>
            <a:r>
              <a:rPr lang="en-GB" sz="1800" i="1" dirty="0" smtClean="0"/>
              <a:t>ICT CLUSTER OF CENTRAL SERBIA - (</a:t>
            </a:r>
            <a:r>
              <a:rPr lang="en-GB" sz="1800" i="1" u="sng" dirty="0" smtClean="0">
                <a:hlinkClick r:id="rId3"/>
              </a:rPr>
              <a:t>http://www.ict-cs.org</a:t>
            </a:r>
            <a:r>
              <a:rPr lang="en-GB" sz="1800" i="1" dirty="0" smtClean="0"/>
              <a:t>) is a business association which gathers enterprises, institutions and organizations from ICT sector from the territory of Central Serbia, based in geographical centre of Serbia, in the city of Kragujevac.</a:t>
            </a:r>
            <a:endParaRPr lang="sr-Latn-RS" sz="1800" i="1" dirty="0" smtClean="0"/>
          </a:p>
          <a:p>
            <a:endParaRPr lang="sr-Latn-RS" sz="1800" i="1" dirty="0" smtClean="0"/>
          </a:p>
          <a:p>
            <a:r>
              <a:rPr lang="en-GB" sz="1800" i="1" dirty="0" smtClean="0"/>
              <a:t>Cluster was established on May 21, 2013 with the goal to support and develop the information and communication technologies sector on the territory of Central Serbia.</a:t>
            </a:r>
            <a:endParaRPr lang="sr-Latn-RS" sz="1800" i="1" dirty="0" smtClean="0"/>
          </a:p>
          <a:p>
            <a:endParaRPr lang="sr-Latn-RS" sz="1800" i="1" dirty="0" smtClean="0"/>
          </a:p>
          <a:p>
            <a:r>
              <a:rPr lang="en-GB" sz="1800" i="1" dirty="0" smtClean="0"/>
              <a:t>This goal will be achieved through building capacities and infrastructure of the Cluster to provide support for development of small and</a:t>
            </a:r>
            <a:r>
              <a:rPr lang="sr-Latn-RS" sz="1800" i="1" dirty="0" smtClean="0"/>
              <a:t> </a:t>
            </a:r>
            <a:r>
              <a:rPr lang="en-GB" sz="1800" i="1" dirty="0" smtClean="0"/>
              <a:t>medium sized enterprises in ICT field with the aim to</a:t>
            </a:r>
            <a:r>
              <a:rPr lang="sr-Latn-RS" sz="1800" i="1" dirty="0" smtClean="0"/>
              <a:t> </a:t>
            </a:r>
            <a:r>
              <a:rPr lang="en-GB" sz="1800" i="1" dirty="0" smtClean="0"/>
              <a:t>enhance their competitiveness, </a:t>
            </a:r>
            <a:r>
              <a:rPr lang="en-GB" sz="1800" i="1" dirty="0" smtClean="0"/>
              <a:t>business</a:t>
            </a:r>
            <a:r>
              <a:rPr lang="sr-Latn-RS" sz="1800" i="1" dirty="0" smtClean="0"/>
              <a:t>es</a:t>
            </a:r>
            <a:r>
              <a:rPr lang="en-GB" sz="1800" i="1" dirty="0" smtClean="0"/>
              <a:t> </a:t>
            </a:r>
            <a:r>
              <a:rPr lang="en-GB" sz="1800" i="1" dirty="0" smtClean="0"/>
              <a:t>and visibility on</a:t>
            </a:r>
            <a:r>
              <a:rPr lang="sr-Latn-RS" sz="1800" i="1" dirty="0" smtClean="0"/>
              <a:t> </a:t>
            </a:r>
            <a:r>
              <a:rPr lang="en-GB" sz="1800" i="1" dirty="0" smtClean="0"/>
              <a:t>domestic and international markets.</a:t>
            </a:r>
            <a:endParaRPr lang="en-US" sz="1800" dirty="0" smtClean="0"/>
          </a:p>
          <a:p>
            <a:endParaRPr lang="en-US" sz="1800" dirty="0" smtClean="0"/>
          </a:p>
          <a:p>
            <a:pPr lvl="0"/>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13" name="Picture 12" descr="sts-logo.jpg"/>
          <p:cNvPicPr/>
          <p:nvPr/>
        </p:nvPicPr>
        <p:blipFill>
          <a:blip r:embed="rId4" cstate="print"/>
          <a:stretch>
            <a:fillRect/>
          </a:stretch>
        </p:blipFill>
        <p:spPr>
          <a:xfrm>
            <a:off x="7378005" y="1203598"/>
            <a:ext cx="1514475" cy="719376"/>
          </a:xfrm>
          <a:prstGeom prst="rect">
            <a:avLst/>
          </a:prstGeom>
        </p:spPr>
      </p:pic>
      <p:pic>
        <p:nvPicPr>
          <p:cNvPr id="20" name="Picture 19" descr="ICTCS PROFILE-page-001a.jpg"/>
          <p:cNvPicPr>
            <a:picLocks noChangeAspect="1"/>
          </p:cNvPicPr>
          <p:nvPr/>
        </p:nvPicPr>
        <p:blipFill>
          <a:blip r:embed="rId5"/>
          <a:stretch>
            <a:fillRect/>
          </a:stretch>
        </p:blipFill>
        <p:spPr>
          <a:xfrm>
            <a:off x="323528" y="12530"/>
            <a:ext cx="6696744" cy="5079500"/>
          </a:xfrm>
          <a:prstGeom prst="rect">
            <a:avLst/>
          </a:prstGeom>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13" name="Picture 12" descr="sts-logo.jpg"/>
          <p:cNvPicPr/>
          <p:nvPr/>
        </p:nvPicPr>
        <p:blipFill>
          <a:blip r:embed="rId4" cstate="print"/>
          <a:stretch>
            <a:fillRect/>
          </a:stretch>
        </p:blipFill>
        <p:spPr>
          <a:xfrm>
            <a:off x="7378005" y="1203598"/>
            <a:ext cx="1514475" cy="719376"/>
          </a:xfrm>
          <a:prstGeom prst="rect">
            <a:avLst/>
          </a:prstGeom>
        </p:spPr>
      </p:pic>
      <p:pic>
        <p:nvPicPr>
          <p:cNvPr id="8" name="Picture 7" descr="ICTCS PROFILE-page-001b.jpg"/>
          <p:cNvPicPr>
            <a:picLocks noChangeAspect="1"/>
          </p:cNvPicPr>
          <p:nvPr/>
        </p:nvPicPr>
        <p:blipFill>
          <a:blip r:embed="rId5"/>
          <a:stretch>
            <a:fillRect/>
          </a:stretch>
        </p:blipFill>
        <p:spPr>
          <a:xfrm>
            <a:off x="251519" y="987574"/>
            <a:ext cx="6338995" cy="4032448"/>
          </a:xfrm>
          <a:prstGeom prst="rect">
            <a:avLst/>
          </a:prstGeom>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06. IMS GROUPS (</a:t>
            </a:r>
            <a:r>
              <a:rPr lang="sr-Latn-RS" sz="1800" b="1" u="sng" dirty="0" smtClean="0">
                <a:hlinkClick r:id="rId3"/>
              </a:rPr>
              <a:t>http://www.ims-groups.com</a:t>
            </a:r>
            <a:r>
              <a:rPr lang="sr-Latn-RS" sz="1800" b="1" dirty="0" smtClean="0"/>
              <a:t>)</a:t>
            </a:r>
            <a:endParaRPr lang="en-US" sz="1800" b="1" dirty="0" smtClean="0"/>
          </a:p>
          <a:p>
            <a:endParaRPr lang="sr-Latn-RS" sz="800" i="1" dirty="0" smtClean="0"/>
          </a:p>
          <a:p>
            <a:r>
              <a:rPr lang="sr-Latn-RS" sz="1800" i="1" dirty="0" smtClean="0"/>
              <a:t>IMS Groups was founded February 14th 2004, even though its staff</a:t>
            </a:r>
          </a:p>
          <a:p>
            <a:r>
              <a:rPr lang="sr-Latn-RS" sz="1800" i="1" dirty="0" smtClean="0"/>
              <a:t>has years of experience behind them in preparation and development of</a:t>
            </a:r>
          </a:p>
          <a:p>
            <a:r>
              <a:rPr lang="sr-Latn-RS" sz="1800" i="1" dirty="0" smtClean="0"/>
              <a:t> graphic and programmers elements for web pages.</a:t>
            </a:r>
          </a:p>
          <a:p>
            <a:endParaRPr lang="en-US" sz="800" dirty="0" smtClean="0"/>
          </a:p>
          <a:p>
            <a:r>
              <a:rPr lang="sr-Latn-RS" sz="1800" i="1" dirty="0" smtClean="0"/>
              <a:t>On February the 1st 2008 IMS has become an integral part of DITS company, and it will be in charge of the internet development and designing of internet presentations.</a:t>
            </a:r>
          </a:p>
          <a:p>
            <a:endParaRPr lang="en-US" sz="800" dirty="0" smtClean="0"/>
          </a:p>
          <a:p>
            <a:r>
              <a:rPr lang="sr-Latn-RS" sz="1800" i="1" dirty="0" smtClean="0"/>
              <a:t>Our main focus is the development of web pages, creation of CD presentations, graphic design of logos, brochures, catalogs and complete marketing material amongst others.</a:t>
            </a:r>
          </a:p>
          <a:p>
            <a:endParaRPr lang="en-US" sz="800" dirty="0" smtClean="0"/>
          </a:p>
          <a:p>
            <a:r>
              <a:rPr lang="sr-Latn-RS" sz="1800" i="1" dirty="0" smtClean="0"/>
              <a:t>So far IMS Groups has implemented 129 online and offline projects.</a:t>
            </a:r>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8" name="Picture 7" descr="logo_ims.gif"/>
          <p:cNvPicPr/>
          <p:nvPr/>
        </p:nvPicPr>
        <p:blipFill>
          <a:blip r:embed="rId5" cstate="print"/>
          <a:stretch>
            <a:fillRect/>
          </a:stretch>
        </p:blipFill>
        <p:spPr>
          <a:xfrm>
            <a:off x="7308304" y="411510"/>
            <a:ext cx="1584176" cy="1296144"/>
          </a:xfrm>
          <a:prstGeom prst="rect">
            <a:avLst/>
          </a:prstGeom>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r>
              <a:rPr lang="en-US" sz="1800" b="1" i="1" dirty="0" smtClean="0"/>
              <a:t>:</a:t>
            </a:r>
            <a:endParaRPr lang="sr-Latn-RS" sz="1800" b="1" i="1" dirty="0" smtClean="0"/>
          </a:p>
          <a:p>
            <a:endParaRPr lang="sr-Latn-RS" sz="1800" i="1" dirty="0" smtClean="0"/>
          </a:p>
          <a:p>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8" name="Picture 7" descr="logo_ims.gif"/>
          <p:cNvPicPr/>
          <p:nvPr/>
        </p:nvPicPr>
        <p:blipFill>
          <a:blip r:embed="rId4" cstate="print"/>
          <a:stretch>
            <a:fillRect/>
          </a:stretch>
        </p:blipFill>
        <p:spPr>
          <a:xfrm>
            <a:off x="7452320" y="411510"/>
            <a:ext cx="1440160" cy="1224136"/>
          </a:xfrm>
          <a:prstGeom prst="rect">
            <a:avLst/>
          </a:prstGeom>
        </p:spPr>
      </p:pic>
      <p:graphicFrame>
        <p:nvGraphicFramePr>
          <p:cNvPr id="7" name="Table 6"/>
          <p:cNvGraphicFramePr>
            <a:graphicFrameLocks noGrp="1"/>
          </p:cNvGraphicFramePr>
          <p:nvPr/>
        </p:nvGraphicFramePr>
        <p:xfrm>
          <a:off x="251520" y="1696854"/>
          <a:ext cx="8640960" cy="2286000"/>
        </p:xfrm>
        <a:graphic>
          <a:graphicData uri="http://schemas.openxmlformats.org/drawingml/2006/table">
            <a:tbl>
              <a:tblPr firstRow="1" bandRow="1"/>
              <a:tblGrid>
                <a:gridCol w="4284476"/>
                <a:gridCol w="4356484"/>
              </a:tblGrid>
              <a:tr h="370840">
                <a:tc>
                  <a:txBody>
                    <a:bodyPr/>
                    <a:lstStyle/>
                    <a:p>
                      <a:pPr>
                        <a:spcBef>
                          <a:spcPts val="600"/>
                        </a:spcBef>
                      </a:pPr>
                      <a:r>
                        <a:rPr lang="en-US" sz="1800" b="1" i="1" u="none" strike="noStrike" cap="none" baseline="0" dirty="0" smtClean="0">
                          <a:solidFill>
                            <a:schemeClr val="tx1"/>
                          </a:solidFill>
                          <a:latin typeface="+mj-lt"/>
                          <a:ea typeface="+mn-ea"/>
                          <a:cs typeface="+mn-cs"/>
                          <a:sym typeface="Arial"/>
                        </a:rPr>
                        <a:t>Nikolic Slobodan</a:t>
                      </a:r>
                      <a:br>
                        <a:rPr lang="en-US" sz="1800" b="1" i="1" u="none" strike="noStrike" cap="none" baseline="0" dirty="0" smtClean="0">
                          <a:solidFill>
                            <a:schemeClr val="tx1"/>
                          </a:solidFill>
                          <a:latin typeface="+mj-lt"/>
                          <a:ea typeface="+mn-ea"/>
                          <a:cs typeface="+mn-cs"/>
                          <a:sym typeface="Arial"/>
                        </a:rPr>
                      </a:br>
                      <a:r>
                        <a:rPr lang="en-US" sz="1800" b="0" i="1" u="none" strike="noStrike" cap="none" baseline="0" dirty="0" smtClean="0">
                          <a:solidFill>
                            <a:schemeClr val="tx1"/>
                          </a:solidFill>
                          <a:latin typeface="+mj-lt"/>
                          <a:ea typeface="+mn-ea"/>
                          <a:cs typeface="+mn-cs"/>
                          <a:sym typeface="Arial"/>
                        </a:rPr>
                        <a:t>Director of IMS Groups Serbia</a:t>
                      </a:r>
                      <a:br>
                        <a:rPr lang="en-US" sz="1800" b="0" i="1" u="none" strike="noStrike" cap="none" baseline="0" dirty="0" smtClean="0">
                          <a:solidFill>
                            <a:schemeClr val="tx1"/>
                          </a:solidFill>
                          <a:latin typeface="+mj-lt"/>
                          <a:ea typeface="+mn-ea"/>
                          <a:cs typeface="+mn-cs"/>
                          <a:sym typeface="Arial"/>
                        </a:rPr>
                      </a:br>
                      <a:r>
                        <a:rPr lang="en-US" sz="1800" b="0" i="1" u="none" strike="noStrike" cap="none" baseline="0" dirty="0" smtClean="0">
                          <a:solidFill>
                            <a:schemeClr val="tx1"/>
                          </a:solidFill>
                          <a:latin typeface="+mj-lt"/>
                          <a:ea typeface="+mn-ea"/>
                          <a:cs typeface="+mn-cs"/>
                          <a:sym typeface="Arial"/>
                        </a:rPr>
                        <a:t/>
                      </a:r>
                      <a:br>
                        <a:rPr lang="en-US" sz="1800" b="0" i="1" u="none" strike="noStrike" cap="none" baseline="0" dirty="0" smtClean="0">
                          <a:solidFill>
                            <a:schemeClr val="tx1"/>
                          </a:solidFill>
                          <a:latin typeface="+mj-lt"/>
                          <a:ea typeface="+mn-ea"/>
                          <a:cs typeface="+mn-cs"/>
                          <a:sym typeface="Arial"/>
                        </a:rPr>
                      </a:br>
                      <a:r>
                        <a:rPr lang="en-US" sz="1800" b="0" i="1" u="none" strike="noStrike" cap="none" baseline="0" dirty="0" smtClean="0">
                          <a:solidFill>
                            <a:schemeClr val="tx1"/>
                          </a:solidFill>
                          <a:latin typeface="+mj-lt"/>
                          <a:ea typeface="+mn-ea"/>
                          <a:cs typeface="+mn-cs"/>
                          <a:sym typeface="Arial"/>
                        </a:rPr>
                        <a:t>+381 66 077 088</a:t>
                      </a:r>
                      <a:br>
                        <a:rPr lang="en-US" sz="1800" b="0" i="1" u="none" strike="noStrike" cap="none" baseline="0" dirty="0" smtClean="0">
                          <a:solidFill>
                            <a:schemeClr val="tx1"/>
                          </a:solidFill>
                          <a:latin typeface="+mj-lt"/>
                          <a:ea typeface="+mn-ea"/>
                          <a:cs typeface="+mn-cs"/>
                          <a:sym typeface="Arial"/>
                        </a:rPr>
                      </a:br>
                      <a:r>
                        <a:rPr lang="en-US" sz="1800" b="0" i="1" u="none" strike="noStrike" cap="none" baseline="0" dirty="0" smtClean="0">
                          <a:solidFill>
                            <a:schemeClr val="tx1"/>
                          </a:solidFill>
                          <a:latin typeface="+mj-lt"/>
                          <a:ea typeface="+mn-ea"/>
                          <a:cs typeface="+mn-cs"/>
                          <a:sym typeface="Arial"/>
                          <a:hlinkClick r:id="rId5"/>
                        </a:rPr>
                        <a:t>www.ims-groups.com</a:t>
                      </a:r>
                      <a:r>
                        <a:rPr lang="en-US" sz="1800" b="0" i="1" u="none" strike="noStrike" cap="none" baseline="0" dirty="0" smtClean="0">
                          <a:solidFill>
                            <a:schemeClr val="tx1"/>
                          </a:solidFill>
                          <a:latin typeface="+mj-lt"/>
                          <a:ea typeface="+mn-ea"/>
                          <a:cs typeface="+mn-cs"/>
                          <a:sym typeface="Arial"/>
                        </a:rPr>
                        <a:t/>
                      </a:r>
                      <a:br>
                        <a:rPr lang="en-US" sz="1800" b="0" i="1" u="none" strike="noStrike" cap="none" baseline="0" dirty="0" smtClean="0">
                          <a:solidFill>
                            <a:schemeClr val="tx1"/>
                          </a:solidFill>
                          <a:latin typeface="+mj-lt"/>
                          <a:ea typeface="+mn-ea"/>
                          <a:cs typeface="+mn-cs"/>
                          <a:sym typeface="Arial"/>
                        </a:rPr>
                      </a:br>
                      <a:r>
                        <a:rPr lang="en-US" sz="1800" b="0" i="1" u="none" strike="noStrike" cap="none" baseline="0" dirty="0" smtClean="0">
                          <a:solidFill>
                            <a:schemeClr val="tx1"/>
                          </a:solidFill>
                          <a:latin typeface="+mj-lt"/>
                          <a:ea typeface="+mn-ea"/>
                          <a:cs typeface="+mn-cs"/>
                          <a:sym typeface="Arial"/>
                          <a:hlinkClick r:id="rId6"/>
                        </a:rPr>
                        <a:t>contact@ims-groups.com</a:t>
                      </a:r>
                      <a:r>
                        <a:rPr lang="en-US" sz="1800" b="0" i="1" u="none" strike="noStrike" cap="none" baseline="0" dirty="0" smtClean="0">
                          <a:solidFill>
                            <a:schemeClr val="tx1"/>
                          </a:solidFill>
                          <a:latin typeface="+mj-lt"/>
                          <a:ea typeface="+mn-ea"/>
                          <a:cs typeface="+mn-cs"/>
                          <a:sym typeface="Arial"/>
                        </a:rPr>
                        <a:t> </a:t>
                      </a:r>
                      <a:endParaRPr lang="en-US" sz="1800" i="1" dirty="0">
                        <a:latin typeface="+mj-lt"/>
                      </a:endParaRPr>
                    </a:p>
                  </a:txBody>
                  <a:tcPr/>
                </a:tc>
                <a:tc>
                  <a:txBody>
                    <a:bodyPr/>
                    <a:lstStyle/>
                    <a:p>
                      <a:r>
                        <a:rPr lang="fr-FR" sz="1800" b="1" i="1" u="none" strike="noStrike" cap="none" baseline="0" dirty="0" smtClean="0">
                          <a:solidFill>
                            <a:schemeClr val="tx1"/>
                          </a:solidFill>
                          <a:latin typeface="+mj-lt"/>
                          <a:ea typeface="+mn-ea"/>
                          <a:cs typeface="+mn-cs"/>
                          <a:sym typeface="Arial"/>
                        </a:rPr>
                        <a:t>M. HOGNON</a:t>
                      </a:r>
                      <a:br>
                        <a:rPr lang="fr-FR" sz="1800" b="1" i="1" u="none" strike="noStrike" cap="none" baseline="0" dirty="0" smtClean="0">
                          <a:solidFill>
                            <a:schemeClr val="tx1"/>
                          </a:solidFill>
                          <a:latin typeface="+mj-lt"/>
                          <a:ea typeface="+mn-ea"/>
                          <a:cs typeface="+mn-cs"/>
                          <a:sym typeface="Arial"/>
                        </a:rPr>
                      </a:br>
                      <a:r>
                        <a:rPr lang="fr-FR" sz="1800" b="0" i="1" u="none" strike="noStrike" cap="none" baseline="0" dirty="0" err="1" smtClean="0">
                          <a:solidFill>
                            <a:schemeClr val="tx1"/>
                          </a:solidFill>
                          <a:latin typeface="+mj-lt"/>
                          <a:ea typeface="+mn-ea"/>
                          <a:cs typeface="+mn-cs"/>
                          <a:sym typeface="Arial"/>
                        </a:rPr>
                        <a:t>Director</a:t>
                      </a:r>
                      <a:r>
                        <a:rPr lang="fr-FR" sz="1800" b="0" i="1" u="none" strike="noStrike" cap="none" baseline="0" dirty="0" smtClean="0">
                          <a:solidFill>
                            <a:schemeClr val="tx1"/>
                          </a:solidFill>
                          <a:latin typeface="+mj-lt"/>
                          <a:ea typeface="+mn-ea"/>
                          <a:cs typeface="+mn-cs"/>
                          <a:sym typeface="Arial"/>
                        </a:rPr>
                        <a:t> of IMS Groups France</a:t>
                      </a:r>
                      <a:r>
                        <a:rPr lang="fr-FR" sz="1800" i="1" dirty="0" smtClean="0">
                          <a:latin typeface="+mj-lt"/>
                        </a:rPr>
                        <a:t/>
                      </a:r>
                      <a:br>
                        <a:rPr lang="fr-FR" sz="1800" i="1" dirty="0" smtClean="0">
                          <a:latin typeface="+mj-lt"/>
                        </a:rPr>
                      </a:br>
                      <a:r>
                        <a:rPr lang="fr-FR" sz="1800" i="1" dirty="0" smtClean="0">
                          <a:latin typeface="+mj-lt"/>
                        </a:rPr>
                        <a:t/>
                      </a:r>
                      <a:br>
                        <a:rPr lang="fr-FR" sz="1800" i="1" dirty="0" smtClean="0">
                          <a:latin typeface="+mj-lt"/>
                        </a:rPr>
                      </a:br>
                      <a:r>
                        <a:rPr lang="fr-FR" sz="1800" b="0" i="1" u="none" strike="noStrike" cap="none" baseline="0" dirty="0" smtClean="0">
                          <a:solidFill>
                            <a:schemeClr val="tx1"/>
                          </a:solidFill>
                          <a:latin typeface="+mj-lt"/>
                          <a:ea typeface="+mn-ea"/>
                          <a:cs typeface="+mn-cs"/>
                          <a:sym typeface="Arial"/>
                        </a:rPr>
                        <a:t>R.C.S. EPINAL 503513673</a:t>
                      </a:r>
                      <a:r>
                        <a:rPr lang="fr-FR" sz="1800" i="1" dirty="0" smtClean="0">
                          <a:latin typeface="+mj-lt"/>
                        </a:rPr>
                        <a:t/>
                      </a:r>
                      <a:br>
                        <a:rPr lang="fr-FR" sz="1800" i="1" dirty="0" smtClean="0">
                          <a:latin typeface="+mj-lt"/>
                        </a:rPr>
                      </a:br>
                      <a:r>
                        <a:rPr lang="fr-FR" sz="1800" b="0" i="1" u="none" strike="noStrike" cap="none" baseline="0" dirty="0" smtClean="0">
                          <a:solidFill>
                            <a:schemeClr val="tx1"/>
                          </a:solidFill>
                          <a:latin typeface="+mj-lt"/>
                          <a:ea typeface="+mn-ea"/>
                          <a:cs typeface="+mn-cs"/>
                          <a:sym typeface="Arial"/>
                        </a:rPr>
                        <a:t>SARL au Capital de 10 000€</a:t>
                      </a:r>
                      <a:r>
                        <a:rPr lang="fr-FR" sz="1800" i="1" dirty="0" smtClean="0">
                          <a:latin typeface="+mj-lt"/>
                        </a:rPr>
                        <a:t/>
                      </a:r>
                      <a:br>
                        <a:rPr lang="fr-FR" sz="1800" i="1" dirty="0" smtClean="0">
                          <a:latin typeface="+mj-lt"/>
                        </a:rPr>
                      </a:br>
                      <a:r>
                        <a:rPr lang="fr-FR" sz="1800" b="0" i="1" u="none" strike="noStrike" cap="none" baseline="0" dirty="0" smtClean="0">
                          <a:solidFill>
                            <a:schemeClr val="tx1"/>
                          </a:solidFill>
                          <a:latin typeface="+mj-lt"/>
                          <a:ea typeface="+mn-ea"/>
                          <a:cs typeface="+mn-cs"/>
                          <a:sym typeface="Arial"/>
                        </a:rPr>
                        <a:t>APE / NAF : 6201Z</a:t>
                      </a:r>
                      <a:r>
                        <a:rPr lang="fr-FR" sz="1800" i="1" dirty="0" smtClean="0">
                          <a:latin typeface="+mj-lt"/>
                        </a:rPr>
                        <a:t/>
                      </a:r>
                      <a:br>
                        <a:rPr lang="fr-FR" sz="1800" i="1" dirty="0" smtClean="0">
                          <a:latin typeface="+mj-lt"/>
                        </a:rPr>
                      </a:br>
                      <a:r>
                        <a:rPr lang="fr-FR" sz="1800" i="1" dirty="0" smtClean="0">
                          <a:latin typeface="+mj-lt"/>
                        </a:rPr>
                        <a:t/>
                      </a:r>
                      <a:br>
                        <a:rPr lang="fr-FR" sz="1800" i="1" dirty="0" smtClean="0">
                          <a:latin typeface="+mj-lt"/>
                        </a:rPr>
                      </a:br>
                      <a:r>
                        <a:rPr lang="fr-FR" sz="1800" b="0" i="1" u="none" strike="noStrike" cap="none" baseline="0" dirty="0" smtClean="0">
                          <a:solidFill>
                            <a:schemeClr val="tx1"/>
                          </a:solidFill>
                          <a:latin typeface="+mj-lt"/>
                          <a:ea typeface="+mn-ea"/>
                          <a:cs typeface="+mn-cs"/>
                          <a:sym typeface="Arial"/>
                          <a:hlinkClick r:id="rId7"/>
                        </a:rPr>
                        <a:t>julien@ims-groups.com</a:t>
                      </a:r>
                      <a:endParaRPr lang="en-US" sz="1800" i="1" dirty="0">
                        <a:latin typeface="+mj-lt"/>
                      </a:endParaRPr>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07. PYXIS (</a:t>
            </a:r>
            <a:r>
              <a:rPr lang="sr-Latn-RS" sz="1800" b="1" u="sng" dirty="0" smtClean="0">
                <a:hlinkClick r:id="rId3"/>
              </a:rPr>
              <a:t>http://www.pyxis.rs</a:t>
            </a:r>
            <a:r>
              <a:rPr lang="sr-Latn-RS" sz="1800" b="1" dirty="0" smtClean="0"/>
              <a:t>)</a:t>
            </a:r>
          </a:p>
          <a:p>
            <a:endParaRPr lang="en-US" sz="1800" dirty="0" smtClean="0"/>
          </a:p>
          <a:p>
            <a:r>
              <a:rPr lang="sr-Latn-RS" sz="1800" i="1" dirty="0" smtClean="0"/>
              <a:t>Pyxis is an agency located in Kragujevac, founded on June 2012. It gathers young, creative, innovative, and well educated people from various fields. The agency provides a variety of services in the fields of web design and development, as well as marketing and consulting services.</a:t>
            </a:r>
            <a:endParaRPr lang="en-US" sz="1800" dirty="0" smtClean="0"/>
          </a:p>
          <a:p>
            <a:endParaRPr lang="sr-Latn-RS" sz="1800" i="1" dirty="0" smtClean="0"/>
          </a:p>
          <a:p>
            <a:r>
              <a:rPr lang="sr-Latn-RS" sz="1800" i="1" dirty="0" smtClean="0"/>
              <a:t>Expertise:</a:t>
            </a:r>
            <a:endParaRPr lang="en-US" sz="1800" dirty="0" smtClean="0"/>
          </a:p>
          <a:p>
            <a:pPr lvl="0"/>
            <a:r>
              <a:rPr lang="sr-Latn-RS" sz="1800" i="1" dirty="0" smtClean="0"/>
              <a:t>Web Development (Web Site, Applications, E-Commerce, Responsive Design)</a:t>
            </a:r>
            <a:endParaRPr lang="en-US" sz="1800" dirty="0" smtClean="0"/>
          </a:p>
          <a:p>
            <a:pPr lvl="0"/>
            <a:r>
              <a:rPr lang="sr-Latn-RS" sz="1800" i="1" dirty="0" smtClean="0"/>
              <a:t>Marketing (Start Up Package, Pyxis Postman, Internet marketing, Branding and design).</a:t>
            </a:r>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pyxis_ec808a91a4.png"/>
          <p:cNvPicPr/>
          <p:nvPr/>
        </p:nvPicPr>
        <p:blipFill>
          <a:blip r:embed="rId5" cstate="print"/>
          <a:stretch>
            <a:fillRect/>
          </a:stretch>
        </p:blipFill>
        <p:spPr>
          <a:xfrm>
            <a:off x="7123112" y="915566"/>
            <a:ext cx="2057400" cy="880110"/>
          </a:xfrm>
          <a:prstGeom prst="rect">
            <a:avLst/>
          </a:prstGeom>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 </a:t>
            </a:r>
            <a:endParaRPr lang="en-US" sz="1800" dirty="0" smtClean="0"/>
          </a:p>
          <a:p>
            <a:r>
              <a:rPr lang="en-US" sz="1800" b="1" i="1" dirty="0" smtClean="0"/>
              <a:t>Contact:</a:t>
            </a:r>
            <a:endParaRPr lang="sr-Latn-RS" sz="1800" b="1" i="1" dirty="0" smtClean="0"/>
          </a:p>
          <a:p>
            <a:endParaRPr lang="en-US" sz="1800" i="1" dirty="0" smtClean="0"/>
          </a:p>
          <a:p>
            <a:r>
              <a:rPr lang="en-US" sz="1800" i="1" dirty="0" err="1" smtClean="0"/>
              <a:t>Trg</a:t>
            </a:r>
            <a:r>
              <a:rPr lang="en-US" sz="1800" i="1" dirty="0" smtClean="0"/>
              <a:t> </a:t>
            </a:r>
            <a:r>
              <a:rPr lang="en-US" sz="1800" i="1" dirty="0" err="1" smtClean="0"/>
              <a:t>topolivaca</a:t>
            </a:r>
            <a:r>
              <a:rPr lang="en-US" sz="1800" i="1" dirty="0" smtClean="0"/>
              <a:t> 4, 34000 Kragujevac, Serbia</a:t>
            </a:r>
          </a:p>
          <a:p>
            <a:pPr>
              <a:spcBef>
                <a:spcPts val="600"/>
              </a:spcBef>
            </a:pPr>
            <a:r>
              <a:rPr lang="en-US" sz="1800" i="1" dirty="0" smtClean="0"/>
              <a:t>Tel: +381 60 01 01 684</a:t>
            </a:r>
          </a:p>
          <a:p>
            <a:pPr>
              <a:spcBef>
                <a:spcPts val="600"/>
              </a:spcBef>
            </a:pPr>
            <a:r>
              <a:rPr lang="en-US" sz="1800" i="1" dirty="0" smtClean="0"/>
              <a:t>E-mail: </a:t>
            </a:r>
            <a:r>
              <a:rPr lang="en-US" sz="1800" i="1" u="sng" dirty="0" smtClean="0">
                <a:hlinkClick r:id="rId3" action="ppaction://hlinkfile"/>
              </a:rPr>
              <a:t>office@pyxis.rs</a:t>
            </a:r>
            <a:endParaRPr lang="en-US" sz="1800" i="1" dirty="0" smtClean="0"/>
          </a:p>
          <a:p>
            <a:pPr>
              <a:spcBef>
                <a:spcPts val="600"/>
              </a:spcBef>
            </a:pPr>
            <a:r>
              <a:rPr lang="en-US" sz="1800" i="1" dirty="0" smtClean="0"/>
              <a:t>Web: </a:t>
            </a:r>
            <a:r>
              <a:rPr lang="en-US" sz="1800" i="1" u="sng" dirty="0" smtClean="0">
                <a:hlinkClick r:id="rId4"/>
              </a:rPr>
              <a:t>http://www.pyxis.rs</a:t>
            </a:r>
            <a:endParaRPr lang="en-US" sz="1800" i="1" dirty="0" smtClean="0"/>
          </a:p>
          <a:p>
            <a:pPr>
              <a:spcBef>
                <a:spcPts val="600"/>
              </a:spcBef>
            </a:pPr>
            <a:r>
              <a:rPr lang="en-US" sz="1800" i="1" dirty="0" err="1" smtClean="0"/>
              <a:t>Facebook</a:t>
            </a:r>
            <a:r>
              <a:rPr lang="en-US" sz="1800" i="1" dirty="0" smtClean="0"/>
              <a:t>: </a:t>
            </a:r>
            <a:r>
              <a:rPr lang="en-US" sz="1800" i="1" u="sng" dirty="0" smtClean="0">
                <a:hlinkClick r:id="rId5"/>
              </a:rPr>
              <a:t>https://www.facebook.com/pyxis.agnecija</a:t>
            </a:r>
            <a:endParaRPr lang="en-US" sz="1800" i="1" dirty="0" smtClean="0"/>
          </a:p>
          <a:p>
            <a:pPr>
              <a:spcBef>
                <a:spcPts val="600"/>
              </a:spcBef>
            </a:pPr>
            <a:r>
              <a:rPr lang="en-US" sz="1800" i="1" dirty="0" err="1" smtClean="0"/>
              <a:t>Facebook</a:t>
            </a:r>
            <a:r>
              <a:rPr lang="en-US" sz="1800" i="1" dirty="0" smtClean="0"/>
              <a:t> page: </a:t>
            </a:r>
            <a:r>
              <a:rPr lang="en-US" sz="1800" i="1" u="sng" dirty="0" smtClean="0">
                <a:hlinkClick r:id="rId6"/>
              </a:rPr>
              <a:t>https://www.facebook.com/PyxisAgencijaZaWebProgramiranje?fref=ts</a:t>
            </a:r>
            <a:endParaRPr lang="en-US" sz="1800" i="1"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7"/>
          <a:stretch>
            <a:fillRect/>
          </a:stretch>
        </p:blipFill>
        <p:spPr>
          <a:xfrm>
            <a:off x="323528" y="229766"/>
            <a:ext cx="1924050" cy="685800"/>
          </a:xfrm>
          <a:prstGeom prst="rect">
            <a:avLst/>
          </a:prstGeom>
        </p:spPr>
      </p:pic>
      <p:pic>
        <p:nvPicPr>
          <p:cNvPr id="9" name="Picture 8" descr="csm_pyxis_ec808a91a4.png"/>
          <p:cNvPicPr/>
          <p:nvPr/>
        </p:nvPicPr>
        <p:blipFill>
          <a:blip r:embed="rId8" cstate="print"/>
          <a:stretch>
            <a:fillRect/>
          </a:stretch>
        </p:blipFill>
        <p:spPr>
          <a:xfrm>
            <a:off x="7123112" y="915566"/>
            <a:ext cx="2057400" cy="880110"/>
          </a:xfrm>
          <a:prstGeom prst="rect">
            <a:avLst/>
          </a:prstGeom>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08. ANTICFOTRMA (</a:t>
            </a:r>
            <a:r>
              <a:rPr lang="sr-Latn-RS" sz="1800" b="1" u="sng" dirty="0" smtClean="0">
                <a:hlinkClick r:id="rId3"/>
              </a:rPr>
              <a:t>http://www.anticforma.com</a:t>
            </a:r>
            <a:r>
              <a:rPr lang="sr-Latn-RS" sz="1800" b="1" dirty="0" smtClean="0"/>
              <a:t>)</a:t>
            </a:r>
          </a:p>
          <a:p>
            <a:endParaRPr lang="en-US" sz="1800" dirty="0" smtClean="0"/>
          </a:p>
          <a:p>
            <a:r>
              <a:rPr lang="sr-Latn-RS" sz="1800" i="1" dirty="0" smtClean="0"/>
              <a:t>Agency for the development of web portals ANTICFORMA manufactures professional web sites. Application of modern technology and constant monitoring of global trends in web design we have gained the trust of many clients in Serbia and abroad.</a:t>
            </a:r>
          </a:p>
          <a:p>
            <a:endParaRPr lang="en-US" sz="1800" dirty="0" smtClean="0"/>
          </a:p>
          <a:p>
            <a:r>
              <a:rPr lang="sr-Latn-RS" sz="1800" i="1" dirty="0" smtClean="0"/>
              <a:t>ANTICFORMA Agency is developing web sites using Joomla CMS system (Jul. A Joomla). Joomla CMS is an award-winning content management system that allows you to create web sites and powerful online applications.</a:t>
            </a:r>
            <a:endParaRPr lang="en-US" sz="1800" dirty="0" smtClean="0"/>
          </a:p>
          <a:p>
            <a:endParaRPr lang="sr-Latn-RS" sz="1800" i="1" dirty="0" smtClean="0"/>
          </a:p>
          <a:p>
            <a:r>
              <a:rPr lang="sr-Latn-RS" sz="1800" i="1" dirty="0" smtClean="0"/>
              <a:t>Expertise:</a:t>
            </a:r>
            <a:r>
              <a:rPr lang="sr-Latn-RS" sz="1800" dirty="0" smtClean="0"/>
              <a:t> </a:t>
            </a:r>
            <a:r>
              <a:rPr lang="sr-Latn-RS" sz="1800" i="1" dirty="0" smtClean="0"/>
              <a:t>Web Design, Web sites development, SEO Optimization.</a:t>
            </a:r>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8" name="Picture 7" descr="csm_logo_aa4b48d02d.png"/>
          <p:cNvPicPr/>
          <p:nvPr/>
        </p:nvPicPr>
        <p:blipFill>
          <a:blip r:embed="rId5" cstate="print">
            <a:lum bright="-18000"/>
          </a:blip>
          <a:stretch>
            <a:fillRect/>
          </a:stretch>
        </p:blipFill>
        <p:spPr>
          <a:xfrm>
            <a:off x="6650229" y="1192163"/>
            <a:ext cx="2026227" cy="371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 </a:t>
            </a:r>
            <a:endParaRPr lang="en-US" sz="1800" dirty="0" smtClean="0"/>
          </a:p>
          <a:p>
            <a:r>
              <a:rPr lang="en-US" sz="1800" b="1" dirty="0" smtClean="0"/>
              <a:t>Contact:</a:t>
            </a:r>
            <a:endParaRPr lang="sr-Latn-RS" sz="1800" b="1" dirty="0" smtClean="0"/>
          </a:p>
          <a:p>
            <a:endParaRPr lang="en-US" sz="1800" dirty="0" smtClean="0"/>
          </a:p>
          <a:p>
            <a:r>
              <a:rPr lang="sr-Latn-RS" sz="1800" i="1" dirty="0" smtClean="0"/>
              <a:t>Address: </a:t>
            </a:r>
            <a:r>
              <a:rPr lang="en-US" sz="1800" i="1" dirty="0" err="1" smtClean="0"/>
              <a:t>Kneza</a:t>
            </a:r>
            <a:r>
              <a:rPr lang="en-US" sz="1800" i="1" dirty="0" smtClean="0"/>
              <a:t> Milo</a:t>
            </a:r>
            <a:r>
              <a:rPr lang="sr-Latn-RS" sz="1800" i="1" dirty="0" smtClean="0"/>
              <a:t>s</a:t>
            </a:r>
            <a:r>
              <a:rPr lang="en-US" sz="1800" i="1" dirty="0" smtClean="0"/>
              <a:t>a </a:t>
            </a:r>
            <a:r>
              <a:rPr lang="en-US" sz="1800" i="1" dirty="0" smtClean="0"/>
              <a:t>19/22, 34000 Kragujevac, Serbia</a:t>
            </a:r>
          </a:p>
          <a:p>
            <a:pPr>
              <a:spcBef>
                <a:spcPts val="600"/>
              </a:spcBef>
            </a:pPr>
            <a:r>
              <a:rPr lang="sr-Latn-RS" sz="1800" i="1" dirty="0" smtClean="0"/>
              <a:t>Tel: </a:t>
            </a:r>
            <a:r>
              <a:rPr lang="en-US" sz="1800" i="1" dirty="0" smtClean="0"/>
              <a:t>+381 </a:t>
            </a:r>
            <a:r>
              <a:rPr lang="en-US" sz="1800" i="1" dirty="0" smtClean="0"/>
              <a:t>34 313 688</a:t>
            </a:r>
          </a:p>
          <a:p>
            <a:pPr>
              <a:spcBef>
                <a:spcPts val="600"/>
              </a:spcBef>
            </a:pPr>
            <a:r>
              <a:rPr lang="sr-Latn-RS" sz="1800" i="1" dirty="0" smtClean="0"/>
              <a:t>Mobile: </a:t>
            </a:r>
            <a:r>
              <a:rPr lang="en-US" sz="1800" i="1" dirty="0" smtClean="0"/>
              <a:t>+381 </a:t>
            </a:r>
            <a:r>
              <a:rPr lang="en-US" sz="1800" i="1" dirty="0" smtClean="0"/>
              <a:t>64 138 </a:t>
            </a:r>
            <a:r>
              <a:rPr lang="en-US" sz="1800" i="1" dirty="0" smtClean="0"/>
              <a:t>0054</a:t>
            </a:r>
            <a:endParaRPr lang="sr-Latn-RS" sz="1800" i="1" dirty="0" smtClean="0"/>
          </a:p>
          <a:p>
            <a:pPr>
              <a:spcBef>
                <a:spcPts val="600"/>
              </a:spcBef>
            </a:pPr>
            <a:r>
              <a:rPr lang="sr-Latn-RS" sz="1800" i="1" dirty="0" smtClean="0"/>
              <a:t>E-mail: </a:t>
            </a:r>
            <a:r>
              <a:rPr lang="en-US" sz="1800" i="1" u="sng" dirty="0" smtClean="0">
                <a:hlinkClick r:id="rId3"/>
              </a:rPr>
              <a:t>office@anticforma.com</a:t>
            </a:r>
            <a:endParaRPr lang="en-US" sz="1800" i="1" dirty="0" smtClean="0"/>
          </a:p>
          <a:p>
            <a:pPr>
              <a:spcBef>
                <a:spcPts val="600"/>
              </a:spcBef>
            </a:pPr>
            <a:r>
              <a:rPr lang="sr-Latn-RS" sz="1800" i="1" dirty="0" smtClean="0"/>
              <a:t>Web site: </a:t>
            </a:r>
            <a:r>
              <a:rPr lang="en-US" sz="1800" i="1" u="sng" dirty="0" smtClean="0">
                <a:hlinkClick r:id="rId4"/>
              </a:rPr>
              <a:t>http://www.anticforma.com</a:t>
            </a:r>
            <a:endParaRPr lang="en-US" sz="1800" i="1" dirty="0" smtClean="0"/>
          </a:p>
          <a:p>
            <a:pPr>
              <a:spcBef>
                <a:spcPts val="600"/>
              </a:spcBef>
            </a:pPr>
            <a:r>
              <a:rPr lang="en-US" sz="1800" i="1" dirty="0" err="1" smtClean="0"/>
              <a:t>Facebook</a:t>
            </a:r>
            <a:r>
              <a:rPr lang="en-US" sz="1800" i="1" dirty="0" smtClean="0"/>
              <a:t>: </a:t>
            </a:r>
            <a:r>
              <a:rPr lang="en-US" sz="1800" i="1" u="sng" dirty="0" smtClean="0">
                <a:hlinkClick r:id="rId5"/>
              </a:rPr>
              <a:t>https://www.facebook.com/anticforma?fref=ts</a:t>
            </a:r>
            <a:endParaRPr lang="en-US" sz="1800" i="1"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6"/>
          <a:stretch>
            <a:fillRect/>
          </a:stretch>
        </p:blipFill>
        <p:spPr>
          <a:xfrm>
            <a:off x="323528" y="229766"/>
            <a:ext cx="1924050" cy="685800"/>
          </a:xfrm>
          <a:prstGeom prst="rect">
            <a:avLst/>
          </a:prstGeom>
        </p:spPr>
      </p:pic>
      <p:pic>
        <p:nvPicPr>
          <p:cNvPr id="8" name="Picture 7" descr="csm_logo_aa4b48d02d.png"/>
          <p:cNvPicPr/>
          <p:nvPr/>
        </p:nvPicPr>
        <p:blipFill>
          <a:blip r:embed="rId7" cstate="print">
            <a:lum bright="-18000"/>
          </a:blip>
          <a:stretch>
            <a:fillRect/>
          </a:stretch>
        </p:blipFill>
        <p:spPr>
          <a:xfrm>
            <a:off x="6650229" y="1336179"/>
            <a:ext cx="2026227" cy="371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09. HAKIT (</a:t>
            </a:r>
            <a:r>
              <a:rPr lang="sr-Latn-RS" sz="1800" b="1" u="sng" dirty="0" smtClean="0">
                <a:hlinkClick r:id="rId3"/>
              </a:rPr>
              <a:t>http://www.hakit.rs</a:t>
            </a:r>
            <a:r>
              <a:rPr lang="sr-Latn-RS" sz="1800" b="1" dirty="0" smtClean="0"/>
              <a:t>)</a:t>
            </a:r>
          </a:p>
          <a:p>
            <a:endParaRPr lang="en-US" sz="1800" dirty="0" smtClean="0"/>
          </a:p>
          <a:p>
            <a:r>
              <a:rPr lang="sr-Latn-RS" sz="1800" i="1" dirty="0" smtClean="0"/>
              <a:t>The core of activities of Hakit agency is related to design,</a:t>
            </a:r>
          </a:p>
          <a:p>
            <a:r>
              <a:rPr lang="sr-Latn-RS" sz="1800" i="1" dirty="0" smtClean="0"/>
              <a:t>implementation and maintenance of information systems.</a:t>
            </a:r>
          </a:p>
          <a:p>
            <a:r>
              <a:rPr lang="sr-Latn-RS" sz="1800" i="1" dirty="0" smtClean="0"/>
              <a:t>Agency puts its multi-annual experience in dealing with problems of the clients from different branches in the service to its clients in order to meet and respond to their needs.</a:t>
            </a:r>
          </a:p>
          <a:p>
            <a:endParaRPr lang="en-US" sz="1800" dirty="0" smtClean="0"/>
          </a:p>
          <a:p>
            <a:r>
              <a:rPr lang="sr-Latn-RS" sz="1800" i="1" dirty="0" smtClean="0"/>
              <a:t>Agency is especially focused on business entities who has expensive IT and who needs some sort of IT monitoring. Agency provides better coverage of different processes of its clients with information technologies in terms of increasing of their efficiency and at the same time cost reduction.</a:t>
            </a:r>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2013-10-21_Agencija-HakIT_logo_d7885af805.jpg"/>
          <p:cNvPicPr/>
          <p:nvPr/>
        </p:nvPicPr>
        <p:blipFill>
          <a:blip r:embed="rId5" cstate="print"/>
          <a:stretch>
            <a:fillRect/>
          </a:stretch>
        </p:blipFill>
        <p:spPr>
          <a:xfrm>
            <a:off x="7216080" y="915566"/>
            <a:ext cx="1676400" cy="1313179"/>
          </a:xfrm>
          <a:prstGeom prst="rect">
            <a:avLst/>
          </a:prstGeom>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Expertise:	</a:t>
            </a:r>
            <a:endParaRPr lang="en-US" sz="1800" dirty="0" smtClean="0"/>
          </a:p>
          <a:p>
            <a:pPr marL="342900" lvl="0" indent="-342900">
              <a:buFont typeface="+mj-lt"/>
              <a:buAutoNum type="arabicPeriod"/>
            </a:pPr>
            <a:r>
              <a:rPr lang="sr-Latn-RS" sz="1800" i="1" dirty="0" smtClean="0"/>
              <a:t>Information systems design</a:t>
            </a:r>
            <a:endParaRPr lang="en-US" sz="1800" dirty="0" smtClean="0"/>
          </a:p>
          <a:p>
            <a:pPr marL="342900" lvl="0" indent="-342900">
              <a:buFont typeface="+mj-lt"/>
              <a:buAutoNum type="arabicPeriod"/>
            </a:pPr>
            <a:r>
              <a:rPr lang="sr-Latn-RS" sz="1800" i="1" dirty="0" smtClean="0"/>
              <a:t>Implementation of information systems according to client's needs</a:t>
            </a:r>
            <a:endParaRPr lang="en-US" sz="1800" dirty="0" smtClean="0"/>
          </a:p>
          <a:p>
            <a:pPr marL="342900" lvl="0" indent="-342900">
              <a:buFont typeface="+mj-lt"/>
              <a:buAutoNum type="arabicPeriod"/>
            </a:pPr>
            <a:r>
              <a:rPr lang="sr-Latn-RS" sz="1800" i="1" dirty="0" smtClean="0"/>
              <a:t>Information systems maintenance</a:t>
            </a:r>
            <a:endParaRPr lang="en-US" sz="1800" dirty="0" smtClean="0"/>
          </a:p>
          <a:p>
            <a:pPr marL="342900" lvl="0" indent="-342900">
              <a:buFont typeface="+mj-lt"/>
              <a:buAutoNum type="arabicPeriod"/>
            </a:pPr>
            <a:r>
              <a:rPr lang="sr-Latn-RS" sz="1800" i="1" dirty="0" smtClean="0"/>
              <a:t>Consulting</a:t>
            </a:r>
          </a:p>
          <a:p>
            <a:pPr marL="342900" lvl="0" indent="-342900">
              <a:buFont typeface="+mj-lt"/>
              <a:buAutoNum type="arabicPeriod"/>
            </a:pPr>
            <a:endParaRPr lang="sr-Latn-RS" sz="1800" i="1" dirty="0" smtClean="0"/>
          </a:p>
          <a:p>
            <a:r>
              <a:rPr lang="en-US" sz="1800" b="1" i="1" dirty="0" smtClean="0"/>
              <a:t>Contact:</a:t>
            </a:r>
            <a:endParaRPr lang="en-US" sz="1800" i="1" dirty="0" smtClean="0"/>
          </a:p>
          <a:p>
            <a:pPr>
              <a:spcBef>
                <a:spcPts val="600"/>
              </a:spcBef>
            </a:pPr>
            <a:r>
              <a:rPr lang="en-US" sz="1800" i="1" dirty="0" smtClean="0"/>
              <a:t>Address: </a:t>
            </a:r>
            <a:r>
              <a:rPr lang="en-US" sz="1800" i="1" dirty="0" err="1" smtClean="0"/>
              <a:t>Trg</a:t>
            </a:r>
            <a:r>
              <a:rPr lang="en-US" sz="1800" i="1" dirty="0" smtClean="0"/>
              <a:t> </a:t>
            </a:r>
            <a:r>
              <a:rPr lang="en-US" sz="1800" i="1" dirty="0" err="1" smtClean="0"/>
              <a:t>topolivaca</a:t>
            </a:r>
            <a:r>
              <a:rPr lang="en-US" sz="1800" i="1" dirty="0" smtClean="0"/>
              <a:t> 4, 34000 Kragujevac, Serbia</a:t>
            </a:r>
          </a:p>
          <a:p>
            <a:pPr>
              <a:spcBef>
                <a:spcPts val="600"/>
              </a:spcBef>
            </a:pPr>
            <a:r>
              <a:rPr lang="en-US" sz="1800" i="1" dirty="0" smtClean="0"/>
              <a:t>Tel 1: +381 34 502 590</a:t>
            </a:r>
          </a:p>
          <a:p>
            <a:pPr>
              <a:spcBef>
                <a:spcPts val="600"/>
              </a:spcBef>
            </a:pPr>
            <a:r>
              <a:rPr lang="en-US" sz="1800" i="1" dirty="0" smtClean="0"/>
              <a:t>Tel 2: +381 34 502 591</a:t>
            </a:r>
          </a:p>
          <a:p>
            <a:pPr>
              <a:spcBef>
                <a:spcPts val="600"/>
              </a:spcBef>
            </a:pPr>
            <a:r>
              <a:rPr lang="en-US" sz="1800" i="1" u="sng" dirty="0" smtClean="0">
                <a:hlinkClick r:id="rId3" action="ppaction://hlinkfile"/>
              </a:rPr>
              <a:t>office@hakit.rs</a:t>
            </a:r>
            <a:endParaRPr lang="en-US" sz="1800" i="1" dirty="0" smtClean="0"/>
          </a:p>
          <a:p>
            <a:pPr>
              <a:spcBef>
                <a:spcPts val="600"/>
              </a:spcBef>
            </a:pPr>
            <a:r>
              <a:rPr lang="en-US" sz="1800" i="1" u="sng" dirty="0" smtClean="0">
                <a:hlinkClick r:id="rId4"/>
              </a:rPr>
              <a:t>http://hakit.rs</a:t>
            </a:r>
            <a:endParaRPr lang="en-US" sz="1800" i="1"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5"/>
          <a:stretch>
            <a:fillRect/>
          </a:stretch>
        </p:blipFill>
        <p:spPr>
          <a:xfrm>
            <a:off x="323528" y="229766"/>
            <a:ext cx="1924050" cy="685800"/>
          </a:xfrm>
          <a:prstGeom prst="rect">
            <a:avLst/>
          </a:prstGeom>
        </p:spPr>
      </p:pic>
      <p:pic>
        <p:nvPicPr>
          <p:cNvPr id="8" name="Picture 7" descr="csm_2013-10-21_Agencija-HakIT_logo_d7885af805.jpg"/>
          <p:cNvPicPr/>
          <p:nvPr/>
        </p:nvPicPr>
        <p:blipFill>
          <a:blip r:embed="rId6" cstate="print"/>
          <a:stretch>
            <a:fillRect/>
          </a:stretch>
        </p:blipFill>
        <p:spPr>
          <a:xfrm>
            <a:off x="7360096" y="1275606"/>
            <a:ext cx="1676400" cy="1313179"/>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sr-Latn-RS" sz="2400" b="1" i="0" u="none" strike="noStrike" cap="none" baseline="0" dirty="0" smtClean="0">
                <a:solidFill>
                  <a:schemeClr val="dk1"/>
                </a:solidFill>
                <a:latin typeface="Arial"/>
                <a:ea typeface="Arial"/>
                <a:cs typeface="Arial"/>
                <a:sym typeface="Arial"/>
              </a:rPr>
              <a:t>Who we are?</a:t>
            </a:r>
            <a:endParaRPr lang="en" sz="2400" b="1" i="0" u="none" strike="noStrike" cap="none" baseline="0" dirty="0">
              <a:solidFill>
                <a:schemeClr val="dk1"/>
              </a:solidFill>
              <a:latin typeface="Arial"/>
              <a:ea typeface="Arial"/>
              <a:cs typeface="Arial"/>
              <a:sym typeface="Arial"/>
            </a:endParaRPr>
          </a:p>
        </p:txBody>
      </p:sp>
      <p:sp>
        <p:nvSpPr>
          <p:cNvPr id="31" name="Shape 31"/>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r>
              <a:rPr lang="en-GB" sz="1800" i="1" dirty="0" smtClean="0"/>
              <a:t>In this relatively short period of its existence Cluster has managed to gather </a:t>
            </a:r>
            <a:r>
              <a:rPr lang="en-GB" sz="1800" i="1" dirty="0" smtClean="0"/>
              <a:t>2</a:t>
            </a:r>
            <a:r>
              <a:rPr lang="sr-Latn-RS" sz="1800" i="1" dirty="0" smtClean="0"/>
              <a:t>3</a:t>
            </a:r>
            <a:r>
              <a:rPr lang="en-GB" sz="1800" i="1" dirty="0" smtClean="0"/>
              <a:t> </a:t>
            </a:r>
            <a:r>
              <a:rPr lang="en-GB" sz="1800" i="1" dirty="0" smtClean="0"/>
              <a:t>members from the ranks of enterprises, institutions and organizations that contribute to development of ICT sector in Central Serbia, on direct or indirect way.</a:t>
            </a:r>
            <a:endParaRPr lang="en-US" sz="1800" dirty="0" smtClean="0"/>
          </a:p>
          <a:p>
            <a:endParaRPr lang="sr-Latn-RS" sz="1800" dirty="0" smtClean="0"/>
          </a:p>
          <a:p>
            <a:r>
              <a:rPr lang="en-GB" sz="1800" i="1" dirty="0" smtClean="0"/>
              <a:t>ICT Cluster of Central Serbia consists of </a:t>
            </a:r>
            <a:r>
              <a:rPr lang="en-GB" sz="1800" i="1" dirty="0" smtClean="0"/>
              <a:t>2</a:t>
            </a:r>
            <a:r>
              <a:rPr lang="sr-Latn-RS" sz="1800" i="1" dirty="0" smtClean="0"/>
              <a:t>3</a:t>
            </a:r>
            <a:r>
              <a:rPr lang="en-GB" sz="1800" i="1" dirty="0" smtClean="0"/>
              <a:t> </a:t>
            </a:r>
            <a:r>
              <a:rPr lang="en-GB" sz="1800" i="1" dirty="0" smtClean="0"/>
              <a:t>members which include:</a:t>
            </a:r>
            <a:endParaRPr lang="en-US" sz="1800" dirty="0" smtClean="0"/>
          </a:p>
          <a:p>
            <a:r>
              <a:rPr lang="en-GB" sz="1800" i="1" dirty="0" smtClean="0"/>
              <a:t>-</a:t>
            </a:r>
            <a:r>
              <a:rPr lang="en-GB" sz="1800" i="1" dirty="0" smtClean="0"/>
              <a:t>1</a:t>
            </a:r>
            <a:r>
              <a:rPr lang="sr-Latn-RS" sz="1800" i="1" dirty="0" smtClean="0"/>
              <a:t>4</a:t>
            </a:r>
            <a:r>
              <a:rPr lang="en-GB" sz="1800" i="1" dirty="0" smtClean="0"/>
              <a:t> </a:t>
            </a:r>
            <a:r>
              <a:rPr lang="en-GB" sz="1800" i="1" dirty="0" smtClean="0"/>
              <a:t>ICT firms</a:t>
            </a:r>
            <a:endParaRPr lang="en-US" sz="1800" dirty="0" smtClean="0"/>
          </a:p>
          <a:p>
            <a:r>
              <a:rPr lang="en-GB" sz="1800" i="1" dirty="0" smtClean="0"/>
              <a:t>- 2 Faculties</a:t>
            </a:r>
            <a:endParaRPr lang="en-US" sz="1800" dirty="0" smtClean="0"/>
          </a:p>
          <a:p>
            <a:r>
              <a:rPr lang="en-GB" sz="1800" i="1" dirty="0" smtClean="0"/>
              <a:t>- 1 Higher degree institution</a:t>
            </a:r>
            <a:endParaRPr lang="en-US" sz="1800" dirty="0" smtClean="0"/>
          </a:p>
          <a:p>
            <a:r>
              <a:rPr lang="en-GB" sz="1800" i="1" dirty="0" smtClean="0"/>
              <a:t>- 1 Secondary school</a:t>
            </a:r>
            <a:endParaRPr lang="en-US" sz="1800" dirty="0" smtClean="0"/>
          </a:p>
          <a:p>
            <a:r>
              <a:rPr lang="en-GB" sz="1800" i="1" dirty="0" smtClean="0"/>
              <a:t>- 1 Business incubator</a:t>
            </a:r>
            <a:endParaRPr lang="en-US" sz="1800" dirty="0" smtClean="0"/>
          </a:p>
          <a:p>
            <a:r>
              <a:rPr lang="en-GB" sz="1800" i="1" dirty="0" smtClean="0"/>
              <a:t>- </a:t>
            </a:r>
            <a:r>
              <a:rPr lang="sr-Latn-RS" sz="1800" i="1" dirty="0" smtClean="0"/>
              <a:t>4</a:t>
            </a:r>
            <a:r>
              <a:rPr lang="en-GB" sz="1800" i="1" dirty="0" smtClean="0"/>
              <a:t> </a:t>
            </a:r>
            <a:r>
              <a:rPr lang="en-GB" sz="1800" i="1" dirty="0" smtClean="0"/>
              <a:t>Business development and consulting firms.</a:t>
            </a:r>
            <a:endParaRPr lang="en-US" sz="1800" dirty="0" smtClean="0"/>
          </a:p>
          <a:p>
            <a:pPr lvl="0"/>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10. LIBRA DESIGN (</a:t>
            </a:r>
            <a:r>
              <a:rPr lang="sr-Latn-RS" sz="1800" b="1" u="sng" dirty="0" smtClean="0">
                <a:hlinkClick r:id="rId3"/>
              </a:rPr>
              <a:t>http://www.libra-design.rs</a:t>
            </a:r>
            <a:r>
              <a:rPr lang="sr-Latn-RS" sz="1800" b="1" dirty="0" smtClean="0"/>
              <a:t>)</a:t>
            </a:r>
            <a:endParaRPr lang="en-US" sz="1800" b="1" dirty="0" smtClean="0"/>
          </a:p>
          <a:p>
            <a:endParaRPr lang="sr-Latn-RS" sz="1800" i="1" dirty="0" smtClean="0"/>
          </a:p>
          <a:p>
            <a:r>
              <a:rPr lang="sr-Latn-RS" sz="1800" i="1" dirty="0" smtClean="0"/>
              <a:t>LIBRA Design is highly a specialized agency for Web design and</a:t>
            </a:r>
          </a:p>
          <a:p>
            <a:r>
              <a:rPr lang="sr-Latn-RS" sz="1800" i="1" dirty="0" smtClean="0"/>
              <a:t>development. Libra design will create a simple Web site (only one page) or a complex project with navigation tools in accordance with requirements, in English or any other chosen language (German, Italian...).</a:t>
            </a:r>
          </a:p>
          <a:p>
            <a:endParaRPr lang="en-US" sz="800" dirty="0" smtClean="0"/>
          </a:p>
          <a:p>
            <a:r>
              <a:rPr lang="sr-Latn-RS" sz="1800" i="1" dirty="0" smtClean="0"/>
              <a:t>Whether customer wants a fully automated, interactive web site or an on-line presence only, Libra design has a solution.</a:t>
            </a:r>
            <a:endParaRPr lang="en-US" sz="1800" dirty="0" smtClean="0"/>
          </a:p>
          <a:p>
            <a:endParaRPr lang="sr-Latn-RS" sz="800" i="1" dirty="0" smtClean="0"/>
          </a:p>
          <a:p>
            <a:r>
              <a:rPr lang="sr-Latn-RS" sz="1800" i="1" dirty="0" smtClean="0"/>
              <a:t>Expertise:</a:t>
            </a:r>
            <a:endParaRPr lang="en-US" sz="1800" dirty="0" smtClean="0"/>
          </a:p>
          <a:p>
            <a:pPr lvl="0"/>
            <a:r>
              <a:rPr lang="sr-Latn-RS" sz="1800" i="1" dirty="0" smtClean="0"/>
              <a:t>E-commerce and shopping cart software platform</a:t>
            </a:r>
            <a:endParaRPr lang="en-US" sz="1800" dirty="0" smtClean="0"/>
          </a:p>
          <a:p>
            <a:pPr lvl="0"/>
            <a:r>
              <a:rPr lang="sr-Latn-RS" sz="1800" i="1" dirty="0" smtClean="0"/>
              <a:t>Start-up and small businesses</a:t>
            </a:r>
            <a:endParaRPr lang="en-US" sz="1800" dirty="0" smtClean="0"/>
          </a:p>
          <a:p>
            <a:pPr lvl="0"/>
            <a:r>
              <a:rPr lang="sr-Latn-RS" sz="1800" i="1" dirty="0" smtClean="0"/>
              <a:t>Search engine optimization (SEO).</a:t>
            </a:r>
            <a:endParaRPr lang="en-US" sz="1800" dirty="0" smtClean="0"/>
          </a:p>
          <a:p>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maska_01_b8445b5f51.png"/>
          <p:cNvPicPr/>
          <p:nvPr/>
        </p:nvPicPr>
        <p:blipFill>
          <a:blip r:embed="rId5" cstate="print"/>
          <a:stretch>
            <a:fillRect/>
          </a:stretch>
        </p:blipFill>
        <p:spPr>
          <a:xfrm>
            <a:off x="7164288" y="1059582"/>
            <a:ext cx="1584176" cy="936104"/>
          </a:xfrm>
          <a:prstGeom prst="rect">
            <a:avLst/>
          </a:prstGeom>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sr-Latn-RS" sz="1800" b="1" i="1" dirty="0" smtClean="0"/>
          </a:p>
          <a:p>
            <a:endParaRPr lang="en-US" sz="1800" i="1" dirty="0" smtClean="0"/>
          </a:p>
          <a:p>
            <a:r>
              <a:rPr lang="en-US" sz="1800" i="1" dirty="0" smtClean="0"/>
              <a:t>Address: </a:t>
            </a:r>
            <a:r>
              <a:rPr lang="en-US" sz="1800" i="1" dirty="0" err="1" smtClean="0"/>
              <a:t>Kneza</a:t>
            </a:r>
            <a:r>
              <a:rPr lang="en-US" sz="1800" i="1" dirty="0" smtClean="0"/>
              <a:t> </a:t>
            </a:r>
            <a:r>
              <a:rPr lang="en-US" sz="1800" i="1" dirty="0" err="1" smtClean="0"/>
              <a:t>Lazara</a:t>
            </a:r>
            <a:r>
              <a:rPr lang="en-US" sz="1800" i="1" dirty="0" smtClean="0"/>
              <a:t> B1 2/2, 35000 </a:t>
            </a:r>
            <a:r>
              <a:rPr lang="en-US" sz="1800" i="1" dirty="0" err="1" smtClean="0"/>
              <a:t>Jagodina</a:t>
            </a:r>
            <a:r>
              <a:rPr lang="en-US" sz="1800" i="1" dirty="0" smtClean="0"/>
              <a:t>, Serbia</a:t>
            </a:r>
          </a:p>
          <a:p>
            <a:pPr>
              <a:spcBef>
                <a:spcPts val="600"/>
              </a:spcBef>
            </a:pPr>
            <a:r>
              <a:rPr lang="en-US" sz="1800" i="1" dirty="0" smtClean="0"/>
              <a:t>Tel: +381 35 242 605</a:t>
            </a:r>
          </a:p>
          <a:p>
            <a:pPr>
              <a:spcBef>
                <a:spcPts val="600"/>
              </a:spcBef>
            </a:pPr>
            <a:r>
              <a:rPr lang="en-US" sz="1800" i="1" dirty="0" smtClean="0"/>
              <a:t>Mob: +381 64 11 605 77</a:t>
            </a:r>
          </a:p>
          <a:p>
            <a:pPr>
              <a:spcBef>
                <a:spcPts val="600"/>
              </a:spcBef>
            </a:pPr>
            <a:r>
              <a:rPr lang="en-US" sz="1800" i="1" dirty="0" smtClean="0"/>
              <a:t>E-mail: </a:t>
            </a:r>
            <a:r>
              <a:rPr lang="en-US" sz="1800" i="1" u="sng" dirty="0" smtClean="0">
                <a:hlinkClick r:id="rId3" action="ppaction://hlinkfile"/>
              </a:rPr>
              <a:t>info@libra-design.rs</a:t>
            </a:r>
            <a:endParaRPr lang="en-US" sz="1800" i="1" dirty="0" smtClean="0"/>
          </a:p>
          <a:p>
            <a:pPr>
              <a:spcBef>
                <a:spcPts val="600"/>
              </a:spcBef>
            </a:pPr>
            <a:r>
              <a:rPr lang="en-US" sz="1800" i="1" dirty="0" smtClean="0"/>
              <a:t>Web: </a:t>
            </a:r>
            <a:r>
              <a:rPr lang="en-US" sz="1800" i="1" u="sng" dirty="0" smtClean="0">
                <a:hlinkClick r:id="rId4"/>
              </a:rPr>
              <a:t>http://www.libra-design.rs/</a:t>
            </a:r>
            <a:endParaRPr lang="en-US" sz="1800" i="1" dirty="0" smtClean="0"/>
          </a:p>
          <a:p>
            <a:endParaRPr lang="sr-Latn-RS" sz="1800" b="1" dirty="0" smtClean="0"/>
          </a:p>
        </p:txBody>
      </p:sp>
      <p:pic>
        <p:nvPicPr>
          <p:cNvPr id="5" name="Picture 4" descr="iktklaster.png"/>
          <p:cNvPicPr>
            <a:picLocks noChangeAspect="1"/>
          </p:cNvPicPr>
          <p:nvPr/>
        </p:nvPicPr>
        <p:blipFill>
          <a:blip r:embed="rId5"/>
          <a:stretch>
            <a:fillRect/>
          </a:stretch>
        </p:blipFill>
        <p:spPr>
          <a:xfrm>
            <a:off x="323528" y="229766"/>
            <a:ext cx="1924050" cy="685800"/>
          </a:xfrm>
          <a:prstGeom prst="rect">
            <a:avLst/>
          </a:prstGeom>
        </p:spPr>
      </p:pic>
      <p:pic>
        <p:nvPicPr>
          <p:cNvPr id="9" name="Picture 8" descr="csm_maska_01_b8445b5f51.png"/>
          <p:cNvPicPr/>
          <p:nvPr/>
        </p:nvPicPr>
        <p:blipFill>
          <a:blip r:embed="rId6" cstate="print"/>
          <a:stretch>
            <a:fillRect/>
          </a:stretch>
        </p:blipFill>
        <p:spPr>
          <a:xfrm>
            <a:off x="7164288" y="1059582"/>
            <a:ext cx="1584176" cy="936104"/>
          </a:xfrm>
          <a:prstGeom prst="rect">
            <a:avLst/>
          </a:prstGeom>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b="1" dirty="0" smtClean="0"/>
              <a:t>11. PLANET GLOBAL SERVIS</a:t>
            </a:r>
          </a:p>
          <a:p>
            <a:r>
              <a:rPr lang="sr-Latn-RS" sz="1800" b="1" dirty="0" smtClean="0"/>
              <a:t>(</a:t>
            </a:r>
            <a:r>
              <a:rPr lang="sr-Latn-RS" sz="1800" b="1" u="sng" dirty="0" smtClean="0">
                <a:hlinkClick r:id="rId3"/>
              </a:rPr>
              <a:t>http://www.planetglobalservis.com</a:t>
            </a:r>
            <a:r>
              <a:rPr lang="sr-Latn-RS" sz="1800" b="1" dirty="0" smtClean="0"/>
              <a:t>)</a:t>
            </a:r>
            <a:endParaRPr lang="en-US" sz="1800" b="1" dirty="0" smtClean="0"/>
          </a:p>
          <a:p>
            <a:endParaRPr lang="sr-Latn-RS" sz="1800" i="1" dirty="0" smtClean="0"/>
          </a:p>
          <a:p>
            <a:r>
              <a:rPr lang="sr-Latn-RS" sz="1800" i="1" dirty="0" smtClean="0"/>
              <a:t>PLANET GLOBAL SERVIS Ltd. is company which main activity is assembly and automation of lines in industry.</a:t>
            </a:r>
          </a:p>
          <a:p>
            <a:endParaRPr lang="sr-Latn-RS" sz="1800" i="1" dirty="0" smtClean="0"/>
          </a:p>
          <a:p>
            <a:r>
              <a:rPr lang="sr-Latn-RS" sz="1800" i="1" dirty="0" smtClean="0"/>
              <a:t>We offer complete service to our customers according to the newest world standards and norms.</a:t>
            </a:r>
          </a:p>
          <a:p>
            <a:endParaRPr lang="sr-Latn-RS" sz="1800" i="1" dirty="0" smtClean="0"/>
          </a:p>
          <a:p>
            <a:r>
              <a:rPr lang="sr-Latn-RS" sz="1800" i="1" dirty="0" smtClean="0"/>
              <a:t>With many years of work experience at assembly and automation of lines we offer “turnkey” services to our customers.</a:t>
            </a:r>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8" name="Picture 7" descr="csm_imag006_32866166aa.jpg"/>
          <p:cNvPicPr/>
          <p:nvPr/>
        </p:nvPicPr>
        <p:blipFill>
          <a:blip r:embed="rId5" cstate="print"/>
          <a:stretch>
            <a:fillRect/>
          </a:stretch>
        </p:blipFill>
        <p:spPr>
          <a:xfrm>
            <a:off x="7164288" y="1096296"/>
            <a:ext cx="1714335" cy="755374"/>
          </a:xfrm>
          <a:prstGeom prst="rect">
            <a:avLst/>
          </a:prstGeom>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Main activities of our company are divided into several areas:</a:t>
            </a:r>
            <a:endParaRPr lang="en-US" sz="1800" dirty="0" smtClean="0"/>
          </a:p>
          <a:p>
            <a:pPr marL="342900" lvl="0" indent="-342900">
              <a:spcBef>
                <a:spcPts val="600"/>
              </a:spcBef>
              <a:buFont typeface="+mj-lt"/>
              <a:buAutoNum type="arabicPeriod"/>
            </a:pPr>
            <a:r>
              <a:rPr lang="sr-Latn-RS" sz="1800" i="1" dirty="0" smtClean="0"/>
              <a:t>Assembly of lines for production</a:t>
            </a:r>
            <a:endParaRPr lang="en-US" sz="1800" dirty="0" smtClean="0"/>
          </a:p>
          <a:p>
            <a:pPr marL="342900" lvl="0" indent="-342900">
              <a:spcBef>
                <a:spcPts val="600"/>
              </a:spcBef>
              <a:buFont typeface="+mj-lt"/>
              <a:buAutoNum type="arabicPeriod"/>
            </a:pPr>
            <a:r>
              <a:rPr lang="sr-Latn-RS" sz="1800" i="1" dirty="0" smtClean="0"/>
              <a:t>Performing of complete electric works in industry</a:t>
            </a:r>
            <a:endParaRPr lang="en-US" sz="1800" dirty="0" smtClean="0"/>
          </a:p>
          <a:p>
            <a:pPr marL="342900" lvl="0" indent="-342900">
              <a:spcBef>
                <a:spcPts val="600"/>
              </a:spcBef>
              <a:buFont typeface="+mj-lt"/>
              <a:buAutoNum type="arabicPeriod"/>
            </a:pPr>
            <a:r>
              <a:rPr lang="sr-Latn-RS" sz="1800" i="1" dirty="0" smtClean="0"/>
              <a:t>Plant automation</a:t>
            </a:r>
            <a:endParaRPr lang="en-US" sz="1800" dirty="0" smtClean="0"/>
          </a:p>
          <a:p>
            <a:pPr marL="342900" lvl="0" indent="-342900">
              <a:spcBef>
                <a:spcPts val="600"/>
              </a:spcBef>
              <a:buFont typeface="+mj-lt"/>
              <a:buAutoNum type="arabicPeriod"/>
            </a:pPr>
            <a:r>
              <a:rPr lang="sr-Latn-RS" sz="1800" i="1" dirty="0" smtClean="0"/>
              <a:t>Informatic services</a:t>
            </a:r>
            <a:endParaRPr lang="en-US" sz="1800" dirty="0" smtClean="0"/>
          </a:p>
          <a:p>
            <a:pPr marL="342900" lvl="0" indent="-342900">
              <a:spcBef>
                <a:spcPts val="600"/>
              </a:spcBef>
              <a:buFont typeface="+mj-lt"/>
              <a:buAutoNum type="arabicPeriod"/>
            </a:pPr>
            <a:r>
              <a:rPr lang="sr-Latn-RS" sz="1800" i="1" dirty="0" smtClean="0"/>
              <a:t>Programming and installation of robot</a:t>
            </a:r>
            <a:endParaRPr lang="en-US" sz="1800" dirty="0" smtClean="0"/>
          </a:p>
          <a:p>
            <a:pPr marL="342900" lvl="0" indent="-342900">
              <a:spcBef>
                <a:spcPts val="600"/>
              </a:spcBef>
              <a:buFont typeface="+mj-lt"/>
              <a:buAutoNum type="arabicPeriod"/>
            </a:pPr>
            <a:r>
              <a:rPr lang="sr-Latn-RS" sz="1800" i="1" dirty="0" smtClean="0"/>
              <a:t>Services: Maintenance of lines in production and training of workers</a:t>
            </a:r>
            <a:endParaRPr lang="en-US" sz="1800" dirty="0" smtClean="0"/>
          </a:p>
          <a:p>
            <a:pPr marL="342900" lvl="0" indent="-342900">
              <a:spcBef>
                <a:spcPts val="600"/>
              </a:spcBef>
              <a:buFont typeface="+mj-lt"/>
              <a:buAutoNum type="arabicPeriod"/>
            </a:pPr>
            <a:r>
              <a:rPr lang="sr-Latn-RS" sz="1800" i="1" dirty="0" smtClean="0"/>
              <a:t>Making projects</a:t>
            </a:r>
            <a:endParaRPr lang="en-US" sz="1800" dirty="0" smtClean="0"/>
          </a:p>
          <a:p>
            <a:pPr marL="342900" lvl="0" indent="-342900">
              <a:spcBef>
                <a:spcPts val="600"/>
              </a:spcBef>
              <a:buFont typeface="+mj-lt"/>
              <a:buAutoNum type="arabicPeriod"/>
            </a:pPr>
            <a:r>
              <a:rPr lang="sr-Latn-RS" sz="1800" i="1" dirty="0" smtClean="0"/>
              <a:t>Purchase and supply of equipment from certified manufacturers.</a:t>
            </a:r>
            <a:endParaRPr lang="en-US" sz="1800" dirty="0" smtClean="0"/>
          </a:p>
          <a:p>
            <a:endParaRPr lang="sr-Latn-RS" sz="1800" b="1" dirty="0" smtClean="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8" name="Picture 7" descr="csm_imag006_32866166aa.jpg"/>
          <p:cNvPicPr/>
          <p:nvPr/>
        </p:nvPicPr>
        <p:blipFill>
          <a:blip r:embed="rId4" cstate="print"/>
          <a:stretch>
            <a:fillRect/>
          </a:stretch>
        </p:blipFill>
        <p:spPr>
          <a:xfrm>
            <a:off x="7164288" y="1096296"/>
            <a:ext cx="1714335" cy="755374"/>
          </a:xfrm>
          <a:prstGeom prst="rect">
            <a:avLst/>
          </a:prstGeom>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sr-Latn-RS" sz="1800" b="1" i="1" dirty="0" smtClean="0"/>
          </a:p>
          <a:p>
            <a:endParaRPr lang="en-US" sz="1800" i="1" dirty="0" smtClean="0"/>
          </a:p>
          <a:p>
            <a:r>
              <a:rPr lang="en-US" sz="1800" i="1" dirty="0" smtClean="0"/>
              <a:t>Address:  </a:t>
            </a:r>
            <a:r>
              <a:rPr lang="en-US" sz="1800" i="1" dirty="0" err="1" smtClean="0"/>
              <a:t>Trg</a:t>
            </a:r>
            <a:r>
              <a:rPr lang="en-US" sz="1800" i="1" dirty="0" smtClean="0"/>
              <a:t> </a:t>
            </a:r>
            <a:r>
              <a:rPr lang="en-US" sz="1800" i="1" dirty="0" err="1" smtClean="0"/>
              <a:t>Topolivaca</a:t>
            </a:r>
            <a:r>
              <a:rPr lang="en-US" sz="1800" i="1" dirty="0" smtClean="0"/>
              <a:t> 4, 34000 Kragujevac, Serbia</a:t>
            </a:r>
          </a:p>
          <a:p>
            <a:pPr>
              <a:spcBef>
                <a:spcPts val="600"/>
              </a:spcBef>
            </a:pPr>
            <a:r>
              <a:rPr lang="en-US" sz="1800" i="1" dirty="0" smtClean="0"/>
              <a:t>Tel: +381 34/502-516</a:t>
            </a:r>
          </a:p>
          <a:p>
            <a:pPr>
              <a:spcBef>
                <a:spcPts val="600"/>
              </a:spcBef>
            </a:pPr>
            <a:r>
              <a:rPr lang="en-US" sz="1800" i="1" dirty="0" smtClean="0"/>
              <a:t>Tel 2: +381 34/502-517</a:t>
            </a:r>
          </a:p>
          <a:p>
            <a:pPr>
              <a:spcBef>
                <a:spcPts val="600"/>
              </a:spcBef>
            </a:pPr>
            <a:r>
              <a:rPr lang="en-US" sz="1800" i="1" dirty="0" smtClean="0"/>
              <a:t>E-mail:  </a:t>
            </a:r>
            <a:r>
              <a:rPr lang="en-US" sz="1800" i="1" u="sng" dirty="0" smtClean="0">
                <a:hlinkClick r:id="rId3" action="ppaction://hlinkfile"/>
              </a:rPr>
              <a:t>info@planetglobalservis.com</a:t>
            </a:r>
            <a:endParaRPr lang="en-US" sz="1800" i="1" dirty="0" smtClean="0"/>
          </a:p>
          <a:p>
            <a:pPr>
              <a:spcBef>
                <a:spcPts val="600"/>
              </a:spcBef>
            </a:pPr>
            <a:r>
              <a:rPr lang="en-US" sz="1800" i="1" dirty="0" smtClean="0"/>
              <a:t>Web:  </a:t>
            </a:r>
            <a:r>
              <a:rPr lang="en-US" sz="1800" i="1" u="sng" dirty="0" smtClean="0">
                <a:hlinkClick r:id="rId4"/>
              </a:rPr>
              <a:t>http://www.planetglobalservis.com</a:t>
            </a:r>
            <a:endParaRPr lang="en-US" sz="1800" i="1" dirty="0" smtClean="0"/>
          </a:p>
          <a:p>
            <a:endParaRPr lang="sr-Latn-RS" sz="1800" b="1" dirty="0" smtClean="0"/>
          </a:p>
        </p:txBody>
      </p:sp>
      <p:pic>
        <p:nvPicPr>
          <p:cNvPr id="5" name="Picture 4" descr="iktklaster.png"/>
          <p:cNvPicPr>
            <a:picLocks noChangeAspect="1"/>
          </p:cNvPicPr>
          <p:nvPr/>
        </p:nvPicPr>
        <p:blipFill>
          <a:blip r:embed="rId5"/>
          <a:stretch>
            <a:fillRect/>
          </a:stretch>
        </p:blipFill>
        <p:spPr>
          <a:xfrm>
            <a:off x="323528" y="229766"/>
            <a:ext cx="1924050" cy="685800"/>
          </a:xfrm>
          <a:prstGeom prst="rect">
            <a:avLst/>
          </a:prstGeom>
        </p:spPr>
      </p:pic>
      <p:pic>
        <p:nvPicPr>
          <p:cNvPr id="8" name="Picture 7" descr="csm_imag006_32866166aa.jpg"/>
          <p:cNvPicPr/>
          <p:nvPr/>
        </p:nvPicPr>
        <p:blipFill>
          <a:blip r:embed="rId6" cstate="print"/>
          <a:stretch>
            <a:fillRect/>
          </a:stretch>
        </p:blipFill>
        <p:spPr>
          <a:xfrm>
            <a:off x="7164288" y="1096296"/>
            <a:ext cx="1714335" cy="755374"/>
          </a:xfrm>
          <a:prstGeom prst="rect">
            <a:avLst/>
          </a:prstGeom>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12 TELEKOD </a:t>
            </a:r>
            <a:r>
              <a:rPr lang="en-US" sz="1800" dirty="0" smtClean="0"/>
              <a:t>(</a:t>
            </a:r>
            <a:r>
              <a:rPr lang="en-US" sz="1800" dirty="0" smtClean="0">
                <a:hlinkClick r:id="rId3"/>
              </a:rPr>
              <a:t>www.telekod.com</a:t>
            </a:r>
            <a:r>
              <a:rPr lang="en-US" sz="1800" dirty="0" smtClean="0"/>
              <a:t>)</a:t>
            </a:r>
            <a:r>
              <a:rPr lang="sr-Latn-RS" sz="1800" dirty="0" smtClean="0"/>
              <a:t> </a:t>
            </a:r>
            <a:endParaRPr lang="en-US" sz="1800" dirty="0" smtClean="0"/>
          </a:p>
          <a:p>
            <a:endParaRPr lang="en-US" sz="1800" dirty="0" smtClean="0"/>
          </a:p>
          <a:p>
            <a:r>
              <a:rPr lang="sr-Latn-RS" sz="1800" i="1" dirty="0" smtClean="0"/>
              <a:t>The main areas of expertise of Telekod company are designing, development and implementation of desktop and internet software solutions for Linux and Microsoft operation systems and mobile devices.</a:t>
            </a:r>
          </a:p>
          <a:p>
            <a:endParaRPr lang="en-US" sz="1800" dirty="0" smtClean="0"/>
          </a:p>
          <a:p>
            <a:r>
              <a:rPr lang="sr-Latn-RS" sz="1800" i="1" dirty="0" smtClean="0"/>
              <a:t>We have gained trust of numerous clients from Serbia and abroad, by designing software solutions through respect of the highest program standards.</a:t>
            </a:r>
            <a:endParaRPr lang="en-US" sz="1800" dirty="0" smtClean="0"/>
          </a:p>
          <a:p>
            <a:endParaRPr lang="sr-Latn-RS" sz="1800" i="1" dirty="0" smtClean="0"/>
          </a:p>
          <a:p>
            <a:r>
              <a:rPr lang="sr-Latn-RS" sz="1800" i="1" dirty="0" smtClean="0"/>
              <a:t>Expertise:</a:t>
            </a:r>
            <a:endParaRPr lang="en-US" sz="1800" dirty="0" smtClean="0"/>
          </a:p>
          <a:p>
            <a:r>
              <a:rPr lang="sr-Latn-RS" sz="1800" i="1" dirty="0" smtClean="0"/>
              <a:t>Desktop and internet solutions for Linux, Microsoft OS and mobile devices</a:t>
            </a:r>
            <a:endParaRPr lang="en-US" sz="1800" dirty="0" smtClean="0"/>
          </a:p>
          <a:p>
            <a:endParaRPr lang="sr-Latn-RS" sz="1800" b="1" dirty="0" smtClean="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9" name="Picture 8" descr="csm_telekod_a8b5f8a7fb.png"/>
          <p:cNvPicPr/>
          <p:nvPr/>
        </p:nvPicPr>
        <p:blipFill>
          <a:blip r:embed="rId5" cstate="print"/>
          <a:stretch>
            <a:fillRect/>
          </a:stretch>
        </p:blipFill>
        <p:spPr>
          <a:xfrm>
            <a:off x="7635180" y="1059582"/>
            <a:ext cx="1257300" cy="789305"/>
          </a:xfrm>
          <a:prstGeom prst="rect">
            <a:avLst/>
          </a:prstGeom>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sr-Latn-RS" sz="1800" b="1" i="1" dirty="0" smtClean="0"/>
          </a:p>
          <a:p>
            <a:endParaRPr lang="en-US" sz="1800" i="1" dirty="0" smtClean="0"/>
          </a:p>
          <a:p>
            <a:r>
              <a:rPr lang="en-US" sz="1800" i="1" dirty="0" smtClean="0"/>
              <a:t>Address: </a:t>
            </a:r>
            <a:r>
              <a:rPr lang="en-US" sz="1800" i="1" dirty="0" err="1" smtClean="0"/>
              <a:t>Devetog</a:t>
            </a:r>
            <a:r>
              <a:rPr lang="en-US" sz="1800" i="1" dirty="0" smtClean="0"/>
              <a:t> </a:t>
            </a:r>
            <a:r>
              <a:rPr lang="en-US" sz="1800" i="1" dirty="0" err="1" smtClean="0"/>
              <a:t>Maja</a:t>
            </a:r>
            <a:r>
              <a:rPr lang="en-US" sz="1800" i="1" dirty="0" smtClean="0"/>
              <a:t> 21,</a:t>
            </a:r>
          </a:p>
          <a:p>
            <a:pPr>
              <a:spcBef>
                <a:spcPts val="600"/>
              </a:spcBef>
            </a:pPr>
            <a:r>
              <a:rPr lang="en-US" sz="1800" i="1" dirty="0" smtClean="0"/>
              <a:t>36000 </a:t>
            </a:r>
            <a:r>
              <a:rPr lang="en-US" sz="1800" i="1" dirty="0" err="1" smtClean="0"/>
              <a:t>Kraljevo</a:t>
            </a:r>
            <a:r>
              <a:rPr lang="en-US" sz="1800" i="1" dirty="0" smtClean="0"/>
              <a:t>, Serbia</a:t>
            </a:r>
          </a:p>
          <a:p>
            <a:pPr>
              <a:spcBef>
                <a:spcPts val="600"/>
              </a:spcBef>
            </a:pPr>
            <a:r>
              <a:rPr lang="en-US" sz="1800" i="1" dirty="0" smtClean="0"/>
              <a:t>Tel: +381 64 12 74 023</a:t>
            </a:r>
          </a:p>
          <a:p>
            <a:pPr>
              <a:spcBef>
                <a:spcPts val="600"/>
              </a:spcBef>
            </a:pPr>
            <a:r>
              <a:rPr lang="en-US" sz="1800" i="1" dirty="0" smtClean="0"/>
              <a:t>E-mail: </a:t>
            </a:r>
            <a:r>
              <a:rPr lang="en-US" sz="1800" i="1" u="sng" dirty="0" smtClean="0">
                <a:hlinkClick r:id="rId3" action="ppaction://hlinkfile"/>
              </a:rPr>
              <a:t>office@telekod.com</a:t>
            </a:r>
            <a:endParaRPr lang="en-US" sz="1800" i="1" dirty="0" smtClean="0"/>
          </a:p>
          <a:p>
            <a:pPr>
              <a:spcBef>
                <a:spcPts val="600"/>
              </a:spcBef>
            </a:pPr>
            <a:r>
              <a:rPr lang="en-US" sz="1800" i="1" dirty="0" smtClean="0"/>
              <a:t>Web: </a:t>
            </a:r>
            <a:r>
              <a:rPr lang="en-US" sz="1800" i="1" u="sng" dirty="0" smtClean="0">
                <a:hlinkClick r:id="rId4"/>
              </a:rPr>
              <a:t>http://www.telekod.com</a:t>
            </a:r>
            <a:endParaRPr lang="sr-Latn-RS" sz="1800" b="1" i="1" dirty="0" smtClean="0"/>
          </a:p>
        </p:txBody>
      </p:sp>
      <p:pic>
        <p:nvPicPr>
          <p:cNvPr id="5" name="Picture 4" descr="iktklaster.png"/>
          <p:cNvPicPr>
            <a:picLocks noChangeAspect="1"/>
          </p:cNvPicPr>
          <p:nvPr/>
        </p:nvPicPr>
        <p:blipFill>
          <a:blip r:embed="rId5"/>
          <a:stretch>
            <a:fillRect/>
          </a:stretch>
        </p:blipFill>
        <p:spPr>
          <a:xfrm>
            <a:off x="323528" y="229766"/>
            <a:ext cx="1924050" cy="685800"/>
          </a:xfrm>
          <a:prstGeom prst="rect">
            <a:avLst/>
          </a:prstGeom>
        </p:spPr>
      </p:pic>
      <p:pic>
        <p:nvPicPr>
          <p:cNvPr id="9" name="Picture 8" descr="csm_telekod_a8b5f8a7fb.png"/>
          <p:cNvPicPr/>
          <p:nvPr/>
        </p:nvPicPr>
        <p:blipFill>
          <a:blip r:embed="rId6" cstate="print"/>
          <a:stretch>
            <a:fillRect/>
          </a:stretch>
        </p:blipFill>
        <p:spPr>
          <a:xfrm>
            <a:off x="7452320" y="1059582"/>
            <a:ext cx="1440160" cy="864096"/>
          </a:xfrm>
          <a:prstGeom prst="rect">
            <a:avLst/>
          </a:prstGeom>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13 TOTAL ADV </a:t>
            </a:r>
            <a:r>
              <a:rPr lang="en-US" sz="1800" dirty="0" smtClean="0"/>
              <a:t>(</a:t>
            </a:r>
            <a:r>
              <a:rPr lang="en-US" sz="1800" dirty="0" smtClean="0">
                <a:hlinkClick r:id="rId3"/>
              </a:rPr>
              <a:t>www.total-adv.com</a:t>
            </a:r>
            <a:r>
              <a:rPr lang="en-US" sz="1800" dirty="0" smtClean="0"/>
              <a:t>)</a:t>
            </a:r>
            <a:endParaRPr lang="sr-Latn-RS" sz="1800" dirty="0" smtClean="0"/>
          </a:p>
          <a:p>
            <a:endParaRPr lang="sr-Latn-RS" sz="1800" dirty="0" smtClean="0"/>
          </a:p>
          <a:p>
            <a:r>
              <a:rPr lang="sr-Latn-RS" sz="1800" i="1" dirty="0" smtClean="0"/>
              <a:t>TOTAL ADV Ltd. is successor of marketing agency TOTAL</a:t>
            </a:r>
          </a:p>
          <a:p>
            <a:r>
              <a:rPr lang="sr-Latn-RS" sz="1800" i="1" dirty="0" smtClean="0"/>
              <a:t>advertising, established in Kragujevac / Serbia 01.12.2003.</a:t>
            </a:r>
          </a:p>
          <a:p>
            <a:r>
              <a:rPr lang="sr-Latn-RS" sz="1800" i="1" dirty="0" smtClean="0"/>
              <a:t>In 2006, Agency is pre-registered into Company, with video/audio production, postproduction, 3D modeling &amp; animation, as a main activity.</a:t>
            </a:r>
            <a:endParaRPr lang="en-US" sz="1800" dirty="0" smtClean="0"/>
          </a:p>
          <a:p>
            <a:endParaRPr lang="sr-Latn-RS" sz="1800" i="1" dirty="0" smtClean="0"/>
          </a:p>
          <a:p>
            <a:r>
              <a:rPr lang="sr-Latn-RS" sz="1800" i="1" dirty="0" smtClean="0"/>
              <a:t>Company is located in Kragujevac. Thanks to the more than favorable comparison of price and quality, we have expanded our business outside of Kragujevac and Serbia</a:t>
            </a:r>
            <a:r>
              <a:rPr lang="sr-Latn-RS" sz="1800" i="1" dirty="0" smtClean="0"/>
              <a:t>.</a:t>
            </a:r>
          </a:p>
          <a:p>
            <a:endParaRPr lang="sr-Latn-RS" sz="1800" i="1" dirty="0" smtClean="0"/>
          </a:p>
          <a:p>
            <a:r>
              <a:rPr lang="sr-Latn-RS" sz="1800" i="1" dirty="0" smtClean="0"/>
              <a:t>We are engaged in the fields of visual identity and promotions (design, video &amp; audio production, 3D animation, 3D visualization), consulting, media planning, live events and video support.</a:t>
            </a:r>
            <a:endParaRPr lang="en-US" sz="1800" dirty="0" smtClean="0"/>
          </a:p>
          <a:p>
            <a:endParaRPr lang="en-US" sz="1800" dirty="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8" name="Picture 7" descr="h-logo.png"/>
          <p:cNvPicPr/>
          <p:nvPr/>
        </p:nvPicPr>
        <p:blipFill>
          <a:blip r:embed="rId5" cstate="print"/>
          <a:stretch>
            <a:fillRect/>
          </a:stretch>
        </p:blipFill>
        <p:spPr>
          <a:xfrm>
            <a:off x="6864042" y="1419622"/>
            <a:ext cx="1596390" cy="382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Today we work with clients all over Serbia, Montenegro,</a:t>
            </a:r>
          </a:p>
          <a:p>
            <a:r>
              <a:rPr lang="sr-Latn-RS" sz="1800" i="1" dirty="0" smtClean="0"/>
              <a:t>Bosnia and Herzegovina, and serve our clients from USA,</a:t>
            </a:r>
          </a:p>
          <a:p>
            <a:r>
              <a:rPr lang="sr-Latn-RS" sz="1800" i="1" dirty="0" smtClean="0"/>
              <a:t>Ireland, France, Switzerland, Austria, Belgium, Bahrain, etc.</a:t>
            </a:r>
            <a:endParaRPr lang="en-US" sz="1800" dirty="0" smtClean="0"/>
          </a:p>
          <a:p>
            <a:endParaRPr lang="sr-Latn-RS" sz="1800" i="1" dirty="0" smtClean="0"/>
          </a:p>
          <a:p>
            <a:r>
              <a:rPr lang="sr-Latn-RS" sz="1800" i="1" dirty="0" smtClean="0"/>
              <a:t>Services:</a:t>
            </a:r>
            <a:endParaRPr lang="en-US" sz="1800" dirty="0" smtClean="0"/>
          </a:p>
          <a:p>
            <a:pPr lvl="0"/>
            <a:endParaRPr lang="sr-Latn-RS" sz="1800" i="1" dirty="0" smtClean="0"/>
          </a:p>
          <a:p>
            <a:pPr marL="342900" lvl="0" indent="-342900">
              <a:buFont typeface="+mj-lt"/>
              <a:buAutoNum type="arabicPeriod"/>
            </a:pPr>
            <a:r>
              <a:rPr lang="sr-Latn-RS" sz="1800" i="1" dirty="0" smtClean="0"/>
              <a:t>Video prodcution</a:t>
            </a:r>
            <a:endParaRPr lang="en-US" sz="1800" dirty="0" smtClean="0"/>
          </a:p>
          <a:p>
            <a:pPr marL="342900" lvl="0" indent="-342900">
              <a:spcBef>
                <a:spcPts val="600"/>
              </a:spcBef>
              <a:buFont typeface="+mj-lt"/>
              <a:buAutoNum type="arabicPeriod"/>
            </a:pPr>
            <a:r>
              <a:rPr lang="sr-Latn-RS" sz="1800" i="1" dirty="0" smtClean="0"/>
              <a:t>Arch viz</a:t>
            </a:r>
            <a:endParaRPr lang="en-US" sz="1800" dirty="0" smtClean="0"/>
          </a:p>
          <a:p>
            <a:pPr marL="342900" lvl="0" indent="-342900">
              <a:spcBef>
                <a:spcPts val="600"/>
              </a:spcBef>
              <a:buFont typeface="+mj-lt"/>
              <a:buAutoNum type="arabicPeriod"/>
            </a:pPr>
            <a:r>
              <a:rPr lang="sr-Latn-RS" sz="1800" i="1" dirty="0" smtClean="0"/>
              <a:t>3D</a:t>
            </a:r>
            <a:endParaRPr lang="en-US" sz="1800" dirty="0" smtClean="0"/>
          </a:p>
          <a:p>
            <a:pPr marL="342900" lvl="0" indent="-342900">
              <a:spcBef>
                <a:spcPts val="600"/>
              </a:spcBef>
              <a:buFont typeface="+mj-lt"/>
              <a:buAutoNum type="arabicPeriod"/>
            </a:pPr>
            <a:r>
              <a:rPr lang="sr-Latn-RS" sz="1800" i="1" dirty="0" smtClean="0"/>
              <a:t>Rental</a:t>
            </a:r>
            <a:endParaRPr lang="en-US" sz="1800" dirty="0" smtClean="0"/>
          </a:p>
          <a:p>
            <a:r>
              <a:rPr lang="sr-Latn-RS" sz="1800" i="1" dirty="0" smtClean="0"/>
              <a:t> </a:t>
            </a:r>
            <a:endParaRPr lang="en-US" sz="1800" dirty="0" smtClean="0"/>
          </a:p>
          <a:p>
            <a:endParaRPr lang="en-US" sz="1800"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8" name="Picture 7" descr="h-logo.png"/>
          <p:cNvPicPr/>
          <p:nvPr/>
        </p:nvPicPr>
        <p:blipFill>
          <a:blip r:embed="rId4" cstate="print"/>
          <a:stretch>
            <a:fillRect/>
          </a:stretch>
        </p:blipFill>
        <p:spPr>
          <a:xfrm>
            <a:off x="6864042" y="1635646"/>
            <a:ext cx="1596390" cy="382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Expertise:</a:t>
            </a:r>
            <a:endParaRPr lang="en-US" sz="1800" dirty="0" smtClean="0"/>
          </a:p>
          <a:p>
            <a:pPr marL="342900" lvl="0" indent="-342900">
              <a:buFont typeface="+mj-lt"/>
              <a:buAutoNum type="arabicPeriod"/>
            </a:pPr>
            <a:r>
              <a:rPr lang="sr-Latn-RS" sz="1800" i="1" dirty="0" smtClean="0"/>
              <a:t>Copyright</a:t>
            </a:r>
            <a:endParaRPr lang="en-US" sz="1800" dirty="0" smtClean="0"/>
          </a:p>
          <a:p>
            <a:pPr marL="342900" lvl="0" indent="-342900">
              <a:buFont typeface="+mj-lt"/>
              <a:buAutoNum type="arabicPeriod"/>
            </a:pPr>
            <a:r>
              <a:rPr lang="sr-Latn-RS" sz="1800" i="1" dirty="0" smtClean="0"/>
              <a:t>Directing</a:t>
            </a:r>
            <a:endParaRPr lang="en-US" sz="1800" dirty="0" smtClean="0"/>
          </a:p>
          <a:p>
            <a:pPr marL="342900" lvl="0" indent="-342900">
              <a:buFont typeface="+mj-lt"/>
              <a:buAutoNum type="arabicPeriod"/>
            </a:pPr>
            <a:r>
              <a:rPr lang="sr-Latn-RS" sz="1800" i="1" dirty="0" smtClean="0"/>
              <a:t>Field Shooting</a:t>
            </a:r>
            <a:endParaRPr lang="en-US" sz="1800" dirty="0" smtClean="0"/>
          </a:p>
          <a:p>
            <a:pPr marL="342900" lvl="0" indent="-342900">
              <a:buFont typeface="+mj-lt"/>
              <a:buAutoNum type="arabicPeriod"/>
            </a:pPr>
            <a:r>
              <a:rPr lang="sr-Latn-RS" sz="1800" i="1" dirty="0" smtClean="0"/>
              <a:t>Editing</a:t>
            </a:r>
            <a:endParaRPr lang="en-US" sz="1800" dirty="0" smtClean="0"/>
          </a:p>
          <a:p>
            <a:pPr marL="342900" lvl="0" indent="-342900">
              <a:buFont typeface="+mj-lt"/>
              <a:buAutoNum type="arabicPeriod"/>
            </a:pPr>
            <a:r>
              <a:rPr lang="sr-Latn-RS" sz="1800" i="1" dirty="0" smtClean="0"/>
              <a:t>Color Correction</a:t>
            </a:r>
            <a:endParaRPr lang="en-US" sz="1800" dirty="0" smtClean="0"/>
          </a:p>
          <a:p>
            <a:pPr marL="342900" lvl="0" indent="-342900">
              <a:buFont typeface="+mj-lt"/>
              <a:buAutoNum type="arabicPeriod"/>
            </a:pPr>
            <a:r>
              <a:rPr lang="sr-Latn-RS" sz="1800" i="1" dirty="0" smtClean="0"/>
              <a:t>Media Planning</a:t>
            </a:r>
            <a:endParaRPr lang="en-US" sz="1800" dirty="0" smtClean="0"/>
          </a:p>
          <a:p>
            <a:pPr marL="342900" lvl="0" indent="-342900">
              <a:buFont typeface="+mj-lt"/>
              <a:buAutoNum type="arabicPeriod"/>
            </a:pPr>
            <a:r>
              <a:rPr lang="sr-Latn-RS" sz="1800" i="1" dirty="0" smtClean="0"/>
              <a:t>Specia Effects A/V</a:t>
            </a:r>
            <a:endParaRPr lang="en-US" sz="1800" dirty="0" smtClean="0"/>
          </a:p>
          <a:p>
            <a:pPr marL="342900" lvl="0" indent="-342900">
              <a:buFont typeface="+mj-lt"/>
              <a:buAutoNum type="arabicPeriod"/>
            </a:pPr>
            <a:r>
              <a:rPr lang="sr-Latn-RS" sz="1800" i="1" dirty="0" smtClean="0"/>
              <a:t>Architectural Visualization</a:t>
            </a:r>
            <a:endParaRPr lang="en-US" sz="1800" dirty="0" smtClean="0"/>
          </a:p>
          <a:p>
            <a:pPr marL="342900" lvl="0" indent="-342900">
              <a:buFont typeface="+mj-lt"/>
              <a:buAutoNum type="arabicPeriod"/>
            </a:pPr>
            <a:r>
              <a:rPr lang="sr-Latn-RS" sz="1800" i="1" dirty="0" smtClean="0"/>
              <a:t>3D Modeling</a:t>
            </a:r>
            <a:endParaRPr lang="en-US" sz="1800" dirty="0" smtClean="0"/>
          </a:p>
          <a:p>
            <a:pPr marL="342900" lvl="0" indent="-342900">
              <a:buFont typeface="+mj-lt"/>
              <a:buAutoNum type="arabicPeriod"/>
            </a:pPr>
            <a:r>
              <a:rPr lang="sr-Latn-RS" sz="1800" i="1" dirty="0" smtClean="0"/>
              <a:t>Fluids Animation</a:t>
            </a:r>
            <a:endParaRPr lang="en-US" sz="1800" dirty="0" smtClean="0"/>
          </a:p>
          <a:p>
            <a:pPr marL="342900" lvl="0" indent="-342900">
              <a:buFont typeface="+mj-lt"/>
              <a:buAutoNum type="arabicPeriod"/>
            </a:pPr>
            <a:r>
              <a:rPr lang="sr-Latn-RS" sz="1800" i="1" dirty="0" smtClean="0"/>
              <a:t>Cartoon Animation</a:t>
            </a:r>
            <a:endParaRPr lang="en-US" sz="1800" dirty="0" smtClean="0"/>
          </a:p>
          <a:p>
            <a:pPr marL="342900" lvl="0" indent="-342900">
              <a:buFont typeface="+mj-lt"/>
              <a:buAutoNum type="arabicPeriod"/>
            </a:pPr>
            <a:r>
              <a:rPr lang="sr-Latn-RS" sz="1800" i="1" dirty="0" smtClean="0"/>
              <a:t>Live Events Support.</a:t>
            </a:r>
            <a:endParaRPr lang="en-US" sz="1800" dirty="0" smtClean="0"/>
          </a:p>
          <a:p>
            <a:r>
              <a:rPr lang="sr-Latn-RS" sz="1800" i="1" dirty="0" smtClean="0"/>
              <a:t> </a:t>
            </a:r>
            <a:endParaRPr lang="en-US" sz="1800" dirty="0" smtClean="0"/>
          </a:p>
          <a:p>
            <a:endParaRPr lang="en-US" sz="1800"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8" name="Picture 7" descr="h-logo.png"/>
          <p:cNvPicPr/>
          <p:nvPr/>
        </p:nvPicPr>
        <p:blipFill>
          <a:blip r:embed="rId4" cstate="print"/>
          <a:stretch>
            <a:fillRect/>
          </a:stretch>
        </p:blipFill>
        <p:spPr>
          <a:xfrm>
            <a:off x="6804248" y="1613643"/>
            <a:ext cx="1596390" cy="382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sr-Latn-RS" sz="2400" b="1" i="0" u="none" strike="noStrike" cap="none" baseline="0" dirty="0" smtClean="0">
                <a:solidFill>
                  <a:schemeClr val="dk1"/>
                </a:solidFill>
                <a:latin typeface="Arial"/>
                <a:ea typeface="Arial"/>
                <a:cs typeface="Arial"/>
                <a:sym typeface="Arial"/>
              </a:rPr>
              <a:t>Achievements</a:t>
            </a:r>
            <a:endParaRPr lang="en" sz="2400" b="1" i="0" u="none" strike="noStrike" cap="none" baseline="0" dirty="0">
              <a:solidFill>
                <a:schemeClr val="dk1"/>
              </a:solidFill>
              <a:latin typeface="Arial"/>
              <a:ea typeface="Arial"/>
              <a:cs typeface="Arial"/>
              <a:sym typeface="Arial"/>
            </a:endParaRPr>
          </a:p>
        </p:txBody>
      </p:sp>
      <p:sp>
        <p:nvSpPr>
          <p:cNvPr id="31" name="Shape 31"/>
          <p:cNvSpPr txBox="1">
            <a:spLocks noGrp="1"/>
          </p:cNvSpPr>
          <p:nvPr>
            <p:ph type="body" idx="1"/>
          </p:nvPr>
        </p:nvSpPr>
        <p:spPr>
          <a:xfrm>
            <a:off x="179512" y="987574"/>
            <a:ext cx="8640960" cy="3725698"/>
          </a:xfrm>
          <a:prstGeom prst="rect">
            <a:avLst/>
          </a:prstGeom>
          <a:noFill/>
          <a:ln>
            <a:noFill/>
          </a:ln>
        </p:spPr>
        <p:txBody>
          <a:bodyPr lIns="91425" tIns="91425" rIns="91425" bIns="91425" anchor="t" anchorCtr="0">
            <a:noAutofit/>
          </a:bodyPr>
          <a:lstStyle/>
          <a:p>
            <a:r>
              <a:rPr lang="sr-Latn-RS" sz="1800" i="1" dirty="0" smtClean="0"/>
              <a:t>S</a:t>
            </a:r>
            <a:r>
              <a:rPr lang="en-GB" sz="1800" i="1" dirty="0" err="1" smtClean="0"/>
              <a:t>ince</a:t>
            </a:r>
            <a:r>
              <a:rPr lang="en-GB" sz="1800" i="1" dirty="0" smtClean="0"/>
              <a:t> </a:t>
            </a:r>
            <a:r>
              <a:rPr lang="en-GB" sz="1800" i="1" dirty="0" smtClean="0"/>
              <a:t>its establishment ICT cluster CS has managed to put itself to the map of clusters on national and international level.</a:t>
            </a:r>
            <a:endParaRPr lang="sr-Latn-RS" sz="1800" i="1" dirty="0" smtClean="0"/>
          </a:p>
          <a:p>
            <a:endParaRPr lang="en-US" sz="1800" dirty="0" smtClean="0"/>
          </a:p>
          <a:p>
            <a:pPr lvl="0"/>
            <a:r>
              <a:rPr lang="en-GB" sz="1800" i="1" dirty="0" smtClean="0"/>
              <a:t>On the national level the Cluster has signed the Memorandum of cooperation with three the most developed ICT clusters in Serbia (ICT NET, VOICT, NI-CAT) with which has intensive cooperation on building environment for effective clusters and ICT sector development.</a:t>
            </a:r>
            <a:endParaRPr lang="sr-Latn-RS" sz="1800" i="1" dirty="0" smtClean="0"/>
          </a:p>
          <a:p>
            <a:pPr lvl="0"/>
            <a:endParaRPr lang="en-US" sz="1800" dirty="0" smtClean="0"/>
          </a:p>
          <a:p>
            <a:pPr lvl="0"/>
            <a:r>
              <a:rPr lang="sr-Latn-RS" sz="1800" i="1" dirty="0" smtClean="0"/>
              <a:t>O</a:t>
            </a:r>
            <a:r>
              <a:rPr lang="en-GB" sz="1800" i="1" dirty="0" smtClean="0"/>
              <a:t>ne of 7 founders of Serbian Cluster Association - SCAN and its cluster manager is in SCAN Managing Board. ICT</a:t>
            </a:r>
            <a:endParaRPr lang="sr-Latn-RS" sz="1800" i="1" dirty="0" smtClean="0"/>
          </a:p>
          <a:p>
            <a:pPr lvl="0"/>
            <a:endParaRPr lang="en-US" sz="1800" dirty="0" smtClean="0"/>
          </a:p>
          <a:p>
            <a:r>
              <a:rPr lang="sr-Latn-RS" sz="1800" i="1" dirty="0" smtClean="0"/>
              <a:t>M</a:t>
            </a:r>
            <a:r>
              <a:rPr lang="en-GB" sz="1800" i="1" dirty="0" smtClean="0"/>
              <a:t>ember of Balkan and Black Sea ICT Clusters Network - BBICTCN which consists of 16 ICT clusters which cover population area of 350 million.</a:t>
            </a:r>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sr-Latn-RS" sz="1800" b="1" i="1" dirty="0" smtClean="0"/>
          </a:p>
          <a:p>
            <a:endParaRPr lang="en-US" sz="1800" i="1" dirty="0" smtClean="0"/>
          </a:p>
          <a:p>
            <a:r>
              <a:rPr lang="en-US" sz="1800" i="1" dirty="0" smtClean="0"/>
              <a:t>Address: </a:t>
            </a:r>
            <a:r>
              <a:rPr lang="en-US" sz="1800" i="1" dirty="0" err="1" smtClean="0"/>
              <a:t>Takovska</a:t>
            </a:r>
            <a:r>
              <a:rPr lang="en-US" sz="1800" i="1" dirty="0" smtClean="0"/>
              <a:t> 2, 34000 Kragujevac, Serbia</a:t>
            </a:r>
          </a:p>
          <a:p>
            <a:pPr>
              <a:spcBef>
                <a:spcPts val="600"/>
              </a:spcBef>
            </a:pPr>
            <a:r>
              <a:rPr lang="en-US" sz="1800" i="1" dirty="0" smtClean="0"/>
              <a:t>Tel/Fax: + 381 34 340 465</a:t>
            </a:r>
          </a:p>
          <a:p>
            <a:pPr>
              <a:spcBef>
                <a:spcPts val="600"/>
              </a:spcBef>
            </a:pPr>
            <a:r>
              <a:rPr lang="en-US" sz="1800" i="1" dirty="0" smtClean="0"/>
              <a:t>Mob: + 381 60 7 240 239</a:t>
            </a:r>
          </a:p>
          <a:p>
            <a:pPr>
              <a:spcBef>
                <a:spcPts val="600"/>
              </a:spcBef>
            </a:pPr>
            <a:r>
              <a:rPr lang="en-US" sz="1800" i="1" dirty="0" smtClean="0"/>
              <a:t>E-mail: </a:t>
            </a:r>
            <a:r>
              <a:rPr lang="en-US" sz="1800" i="1" u="sng" dirty="0" smtClean="0">
                <a:hlinkClick r:id="rId3" action="ppaction://hlinkfile"/>
              </a:rPr>
              <a:t>office@total-adv.com</a:t>
            </a:r>
            <a:endParaRPr lang="en-US" sz="1800" i="1" dirty="0" smtClean="0"/>
          </a:p>
          <a:p>
            <a:pPr>
              <a:spcBef>
                <a:spcPts val="600"/>
              </a:spcBef>
            </a:pPr>
            <a:r>
              <a:rPr lang="en-US" sz="1800" i="1" dirty="0" smtClean="0"/>
              <a:t>Web: </a:t>
            </a:r>
            <a:r>
              <a:rPr lang="en-US" sz="1800" i="1" u="sng" dirty="0" smtClean="0">
                <a:hlinkClick r:id="rId4"/>
              </a:rPr>
              <a:t>http://www.total-adv.com/en/</a:t>
            </a:r>
            <a:endParaRPr lang="en-US" sz="1800" i="1" dirty="0" smtClean="0"/>
          </a:p>
          <a:p>
            <a:pPr>
              <a:spcBef>
                <a:spcPts val="600"/>
              </a:spcBef>
            </a:pPr>
            <a:r>
              <a:rPr lang="en-US" sz="1800" i="1" dirty="0" err="1" smtClean="0"/>
              <a:t>Facebook</a:t>
            </a:r>
            <a:r>
              <a:rPr lang="en-US" sz="1800" i="1" dirty="0" smtClean="0"/>
              <a:t>: </a:t>
            </a:r>
            <a:r>
              <a:rPr lang="en-US" sz="1800" i="1" u="sng" dirty="0" smtClean="0">
                <a:hlinkClick r:id="rId5"/>
              </a:rPr>
              <a:t>https://www.facebook.com/totaladv.kragujevac?fref=ts </a:t>
            </a:r>
            <a:r>
              <a:rPr lang="sr-Latn-RS" sz="1800" i="1" dirty="0" smtClean="0"/>
              <a:t> </a:t>
            </a:r>
            <a:endParaRPr lang="en-US" sz="1800" i="1" dirty="0" smtClean="0"/>
          </a:p>
          <a:p>
            <a:endParaRPr lang="en-US" sz="1800" dirty="0"/>
          </a:p>
        </p:txBody>
      </p:sp>
      <p:pic>
        <p:nvPicPr>
          <p:cNvPr id="5" name="Picture 4" descr="iktklaster.png"/>
          <p:cNvPicPr>
            <a:picLocks noChangeAspect="1"/>
          </p:cNvPicPr>
          <p:nvPr/>
        </p:nvPicPr>
        <p:blipFill>
          <a:blip r:embed="rId6"/>
          <a:stretch>
            <a:fillRect/>
          </a:stretch>
        </p:blipFill>
        <p:spPr>
          <a:xfrm>
            <a:off x="323528" y="229766"/>
            <a:ext cx="1924050" cy="685800"/>
          </a:xfrm>
          <a:prstGeom prst="rect">
            <a:avLst/>
          </a:prstGeom>
        </p:spPr>
      </p:pic>
      <p:pic>
        <p:nvPicPr>
          <p:cNvPr id="8" name="Picture 7" descr="h-logo.png"/>
          <p:cNvPicPr/>
          <p:nvPr/>
        </p:nvPicPr>
        <p:blipFill>
          <a:blip r:embed="rId7" cstate="print"/>
          <a:stretch>
            <a:fillRect/>
          </a:stretch>
        </p:blipFill>
        <p:spPr>
          <a:xfrm>
            <a:off x="6804248" y="1613643"/>
            <a:ext cx="1596390" cy="3820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dirty="0" smtClean="0"/>
              <a:t>1</a:t>
            </a:r>
            <a:r>
              <a:rPr lang="sr-Latn-RS" sz="1800" b="1" dirty="0" smtClean="0"/>
              <a:t>4</a:t>
            </a:r>
            <a:r>
              <a:rPr lang="en-US" sz="1800" b="1" dirty="0" smtClean="0"/>
              <a:t> </a:t>
            </a:r>
            <a:r>
              <a:rPr lang="sr-Latn-RS" sz="1800" b="1" dirty="0" smtClean="0"/>
              <a:t>WEB PORTAL</a:t>
            </a:r>
            <a:r>
              <a:rPr lang="en-US" sz="1800" dirty="0" smtClean="0"/>
              <a:t>(</a:t>
            </a:r>
            <a:r>
              <a:rPr lang="en-US" sz="1800" dirty="0" smtClean="0">
                <a:hlinkClick r:id="rId3"/>
              </a:rPr>
              <a:t>http://www.webportal.rs</a:t>
            </a:r>
            <a:r>
              <a:rPr lang="en-US" sz="1800" dirty="0" smtClean="0">
                <a:hlinkClick r:id="rId3"/>
              </a:rPr>
              <a:t>/</a:t>
            </a:r>
            <a:r>
              <a:rPr lang="en-US" sz="1800" dirty="0" smtClean="0"/>
              <a:t>)</a:t>
            </a:r>
            <a:r>
              <a:rPr lang="sr-Latn-RS" sz="1800" dirty="0" smtClean="0"/>
              <a:t> </a:t>
            </a:r>
            <a:endParaRPr lang="sr-Latn-RS" sz="1800" dirty="0" smtClean="0"/>
          </a:p>
          <a:p>
            <a:endParaRPr lang="sr-Latn-RS" sz="1800" dirty="0" smtClean="0"/>
          </a:p>
          <a:p>
            <a:r>
              <a:rPr lang="en-US" sz="1800" i="1" dirty="0" smtClean="0"/>
              <a:t>WebPortal as an internet brand </a:t>
            </a:r>
            <a:r>
              <a:rPr lang="sr-Latn-RS" sz="1800" i="1" dirty="0" smtClean="0"/>
              <a:t>is </a:t>
            </a:r>
            <a:r>
              <a:rPr lang="en-US" sz="1800" i="1" dirty="0" smtClean="0"/>
              <a:t>in </a:t>
            </a:r>
            <a:r>
              <a:rPr lang="en-US" sz="1800" i="1" dirty="0" smtClean="0"/>
              <a:t>business since 2005, and by 2009 we were working under the auspices of the company SBS from Kragujevac in charge of Internet development and </a:t>
            </a:r>
            <a:r>
              <a:rPr lang="en-US" sz="1800" i="1" dirty="0" smtClean="0"/>
              <a:t>marketing.</a:t>
            </a:r>
            <a:endParaRPr lang="sr-Latn-RS" sz="1800" i="1" dirty="0" smtClean="0"/>
          </a:p>
          <a:p>
            <a:endParaRPr lang="sr-Latn-RS" sz="1800" i="1" dirty="0" smtClean="0"/>
          </a:p>
          <a:p>
            <a:r>
              <a:rPr lang="en-US" sz="1800" i="1" dirty="0" smtClean="0"/>
              <a:t>Since </a:t>
            </a:r>
            <a:r>
              <a:rPr lang="en-US" sz="1800" i="1" dirty="0" smtClean="0"/>
              <a:t>June 2009, we operate as an agency for the development of software and websites </a:t>
            </a:r>
            <a:r>
              <a:rPr lang="en-US" sz="1800" i="1" dirty="0" smtClean="0"/>
              <a:t>WebPortal.</a:t>
            </a:r>
            <a:r>
              <a:rPr lang="sr-Latn-RS" sz="1800" i="1" dirty="0" smtClean="0"/>
              <a:t> </a:t>
            </a:r>
            <a:r>
              <a:rPr lang="en-US" sz="1800" i="1" dirty="0" smtClean="0"/>
              <a:t>There </a:t>
            </a:r>
            <a:r>
              <a:rPr lang="en-US" sz="1800" i="1" dirty="0" smtClean="0"/>
              <a:t>is a team that has </a:t>
            </a:r>
            <a:r>
              <a:rPr lang="en-US" sz="1800" i="1" dirty="0" smtClean="0"/>
              <a:t>successfully </a:t>
            </a:r>
            <a:r>
              <a:rPr lang="en-US" sz="1800" i="1" dirty="0" smtClean="0"/>
              <a:t>performing tasks </a:t>
            </a:r>
            <a:r>
              <a:rPr lang="en-US" sz="1800" i="1" dirty="0" smtClean="0"/>
              <a:t>in </a:t>
            </a:r>
            <a:r>
              <a:rPr lang="en-US" sz="1800" i="1" dirty="0" smtClean="0"/>
              <a:t>the field of online programming, marketing and graphic </a:t>
            </a:r>
            <a:r>
              <a:rPr lang="en-US" sz="1800" i="1" dirty="0" smtClean="0"/>
              <a:t>design.</a:t>
            </a:r>
            <a:endParaRPr lang="sr-Latn-RS" sz="1800" i="1" dirty="0" smtClean="0"/>
          </a:p>
          <a:p>
            <a:endParaRPr lang="sr-Latn-RS" sz="1800" i="1" dirty="0" smtClean="0"/>
          </a:p>
          <a:p>
            <a:r>
              <a:rPr lang="en-US" sz="1800" i="1" dirty="0" smtClean="0"/>
              <a:t>Our web hosting packages we have optimized both for the needs of </a:t>
            </a:r>
            <a:r>
              <a:rPr lang="en-US" sz="1800" i="1" dirty="0" smtClean="0"/>
              <a:t>legal</a:t>
            </a:r>
            <a:r>
              <a:rPr lang="sr-Latn-RS" sz="1800" i="1" dirty="0" smtClean="0"/>
              <a:t> entities</a:t>
            </a:r>
            <a:r>
              <a:rPr lang="en-US" sz="1800" i="1" dirty="0" smtClean="0"/>
              <a:t> </a:t>
            </a:r>
            <a:r>
              <a:rPr lang="en-US" sz="1800" i="1" dirty="0" smtClean="0"/>
              <a:t>and </a:t>
            </a:r>
            <a:r>
              <a:rPr lang="sr-Latn-RS" sz="1800" i="1" dirty="0" smtClean="0"/>
              <a:t>individual</a:t>
            </a:r>
            <a:r>
              <a:rPr lang="en-US" sz="1800" i="1" dirty="0" smtClean="0"/>
              <a:t>s</a:t>
            </a:r>
            <a:r>
              <a:rPr lang="en-US" sz="1800" i="1" dirty="0" smtClean="0"/>
              <a:t>.</a:t>
            </a:r>
            <a:endParaRPr lang="en-US" sz="1800" i="1" dirty="0" smtClean="0"/>
          </a:p>
          <a:p>
            <a:endParaRPr lang="en-US" sz="1800" dirty="0"/>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6" name="Picture 5" descr="webportal.png"/>
          <p:cNvPicPr>
            <a:picLocks noChangeAspect="1"/>
          </p:cNvPicPr>
          <p:nvPr/>
        </p:nvPicPr>
        <p:blipFill>
          <a:blip r:embed="rId5"/>
          <a:stretch>
            <a:fillRect/>
          </a:stretch>
        </p:blipFill>
        <p:spPr>
          <a:xfrm>
            <a:off x="6898051" y="81995"/>
            <a:ext cx="2138445" cy="1985699"/>
          </a:xfrm>
          <a:prstGeom prst="rect">
            <a:avLst/>
          </a:prstGeom>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i="1" dirty="0" smtClean="0"/>
              <a:t>WebPortal combines three </a:t>
            </a:r>
            <a:r>
              <a:rPr lang="sr-Latn-RS" sz="1800" i="1" dirty="0" smtClean="0"/>
              <a:t>different types of </a:t>
            </a:r>
            <a:r>
              <a:rPr lang="en-US" sz="1800" i="1" dirty="0" smtClean="0"/>
              <a:t>services</a:t>
            </a:r>
            <a:r>
              <a:rPr lang="sr-Latn-RS" sz="1800" i="1" dirty="0" smtClean="0"/>
              <a:t>:</a:t>
            </a:r>
          </a:p>
          <a:p>
            <a:endParaRPr lang="sr-Latn-RS" sz="1800" i="1" dirty="0" smtClean="0"/>
          </a:p>
          <a:p>
            <a:pPr marL="342900" indent="-342900">
              <a:buFont typeface="+mj-lt"/>
              <a:buAutoNum type="arabicPeriod"/>
            </a:pPr>
            <a:r>
              <a:rPr lang="en-US" sz="1800" b="1" i="1" dirty="0" smtClean="0"/>
              <a:t>WebPortal Internet Solutions </a:t>
            </a:r>
            <a:r>
              <a:rPr lang="en-US" sz="1800" i="1" dirty="0" smtClean="0"/>
              <a:t>is responsible for </a:t>
            </a:r>
            <a:r>
              <a:rPr lang="sr-Latn-RS" sz="1800" i="1" dirty="0" smtClean="0"/>
              <a:t>software development</a:t>
            </a:r>
            <a:r>
              <a:rPr lang="en-US" sz="1800" i="1" dirty="0" smtClean="0"/>
              <a:t>, </a:t>
            </a:r>
            <a:r>
              <a:rPr lang="en-US" sz="1800" i="1" dirty="0" smtClean="0"/>
              <a:t>programming and </a:t>
            </a:r>
            <a:r>
              <a:rPr lang="sr-Latn-RS" sz="1800" i="1" dirty="0" smtClean="0"/>
              <a:t>represents</a:t>
            </a:r>
            <a:r>
              <a:rPr lang="en-US" sz="1800" i="1" dirty="0" smtClean="0"/>
              <a:t> </a:t>
            </a:r>
            <a:r>
              <a:rPr lang="en-US" sz="1800" i="1" dirty="0" smtClean="0"/>
              <a:t>the </a:t>
            </a:r>
            <a:r>
              <a:rPr lang="sr-Latn-RS" sz="1800" i="1" dirty="0" smtClean="0"/>
              <a:t>core of our activities</a:t>
            </a:r>
            <a:r>
              <a:rPr lang="en-US" sz="1800" i="1" dirty="0" smtClean="0"/>
              <a:t>.</a:t>
            </a:r>
            <a:endParaRPr lang="sr-Latn-RS" sz="1800" i="1" dirty="0" smtClean="0"/>
          </a:p>
          <a:p>
            <a:pPr marL="342900" indent="-342900" algn="just">
              <a:buFont typeface="+mj-lt"/>
              <a:buAutoNum type="arabicPeriod"/>
            </a:pPr>
            <a:endParaRPr lang="sr-Latn-RS" sz="1800" i="1" dirty="0" smtClean="0"/>
          </a:p>
          <a:p>
            <a:pPr marL="342900" indent="-342900">
              <a:buFont typeface="+mj-lt"/>
              <a:buAutoNum type="arabicPeriod"/>
            </a:pPr>
            <a:r>
              <a:rPr lang="en-US" sz="1800" b="1" i="1" dirty="0" smtClean="0"/>
              <a:t>WebPortal Hosting Solutions </a:t>
            </a:r>
            <a:r>
              <a:rPr lang="en-US" sz="1800" i="1" dirty="0" smtClean="0"/>
              <a:t>deals with web site hosting and registration of domestic </a:t>
            </a:r>
            <a:r>
              <a:rPr lang="sr-Latn-RS" sz="1800" i="1" dirty="0" smtClean="0"/>
              <a:t>.</a:t>
            </a:r>
            <a:r>
              <a:rPr lang="en-US" sz="1800" i="1" dirty="0" err="1" smtClean="0"/>
              <a:t>rs</a:t>
            </a:r>
            <a:r>
              <a:rPr lang="en-US" sz="1800" i="1" dirty="0" smtClean="0"/>
              <a:t> </a:t>
            </a:r>
            <a:r>
              <a:rPr lang="en-US" sz="1800" i="1" dirty="0" smtClean="0"/>
              <a:t>and </a:t>
            </a:r>
            <a:r>
              <a:rPr lang="en-US" sz="1800" i="1" dirty="0" smtClean="0"/>
              <a:t>.</a:t>
            </a:r>
            <a:r>
              <a:rPr lang="sr-Cyrl-RS" sz="1800" i="1" dirty="0" smtClean="0"/>
              <a:t>срб</a:t>
            </a:r>
            <a:r>
              <a:rPr lang="en-US" sz="1800" i="1" dirty="0" smtClean="0"/>
              <a:t> </a:t>
            </a:r>
            <a:r>
              <a:rPr lang="en-US" sz="1800" i="1" dirty="0" smtClean="0"/>
              <a:t>domains, as well as international domain (.me, .</a:t>
            </a:r>
            <a:r>
              <a:rPr lang="en-US" sz="1800" i="1" dirty="0" err="1" smtClean="0"/>
              <a:t>eu</a:t>
            </a:r>
            <a:r>
              <a:rPr lang="en-US" sz="1800" i="1" dirty="0" smtClean="0"/>
              <a:t>, .com, </a:t>
            </a:r>
            <a:r>
              <a:rPr lang="en-US" sz="1800" i="1" dirty="0" err="1" smtClean="0"/>
              <a:t>.net</a:t>
            </a:r>
            <a:r>
              <a:rPr lang="en-US" sz="1800" i="1" dirty="0" smtClean="0"/>
              <a:t>, .org, .info, .biz, .</a:t>
            </a:r>
            <a:r>
              <a:rPr lang="en-US" sz="1800" i="1" dirty="0" err="1" smtClean="0"/>
              <a:t>tv</a:t>
            </a:r>
            <a:r>
              <a:rPr lang="en-US" sz="1800" i="1" dirty="0" smtClean="0"/>
              <a:t>, fm. Mobile</a:t>
            </a:r>
            <a:r>
              <a:rPr lang="en-US" sz="1800" i="1" dirty="0" smtClean="0"/>
              <a:t>).</a:t>
            </a:r>
            <a:endParaRPr lang="sr-Latn-RS" sz="1800" i="1" dirty="0" smtClean="0"/>
          </a:p>
          <a:p>
            <a:pPr marL="342900" indent="-342900" algn="just">
              <a:buFont typeface="+mj-lt"/>
              <a:buAutoNum type="arabicPeriod"/>
            </a:pPr>
            <a:endParaRPr lang="sr-Latn-RS" sz="1800" i="1" dirty="0" smtClean="0"/>
          </a:p>
          <a:p>
            <a:pPr marL="342900" indent="-342900">
              <a:buFont typeface="+mj-lt"/>
              <a:buAutoNum type="arabicPeriod"/>
            </a:pPr>
            <a:r>
              <a:rPr lang="en-US" sz="1800" b="1" i="1" dirty="0" smtClean="0"/>
              <a:t>WebPortal Marketing Solutions </a:t>
            </a:r>
            <a:r>
              <a:rPr lang="en-US" sz="1800" i="1" dirty="0" smtClean="0"/>
              <a:t>deals with advertising on the Internet through advertising campaigns through Google </a:t>
            </a:r>
            <a:r>
              <a:rPr lang="en-US" sz="1800" i="1" dirty="0" err="1" smtClean="0"/>
              <a:t>AdWords</a:t>
            </a:r>
            <a:r>
              <a:rPr lang="en-US" sz="1800" i="1" dirty="0" smtClean="0"/>
              <a:t> and advertising on social networks via </a:t>
            </a:r>
            <a:r>
              <a:rPr lang="en-US" sz="1800" i="1" dirty="0" err="1" smtClean="0"/>
              <a:t>Facebook</a:t>
            </a:r>
            <a:r>
              <a:rPr lang="en-US" sz="1800" i="1" dirty="0" smtClean="0"/>
              <a:t> </a:t>
            </a:r>
            <a:r>
              <a:rPr lang="sr-Latn-RS" sz="1800" i="1" dirty="0" smtClean="0"/>
              <a:t>ADS</a:t>
            </a:r>
            <a:r>
              <a:rPr lang="en-US" sz="1800" i="1" dirty="0" smtClean="0"/>
              <a:t>, </a:t>
            </a:r>
            <a:r>
              <a:rPr lang="en-US" sz="1800" i="1" dirty="0" smtClean="0"/>
              <a:t>as well as advertising in local portals through local ad networks.</a:t>
            </a:r>
            <a:endParaRPr lang="en-US" sz="1800" i="1"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6" name="Picture 5" descr="webportal.png"/>
          <p:cNvPicPr>
            <a:picLocks noChangeAspect="1"/>
          </p:cNvPicPr>
          <p:nvPr/>
        </p:nvPicPr>
        <p:blipFill>
          <a:blip r:embed="rId4"/>
          <a:stretch>
            <a:fillRect/>
          </a:stretch>
        </p:blipFill>
        <p:spPr>
          <a:xfrm>
            <a:off x="6898051" y="81995"/>
            <a:ext cx="2138445" cy="1985699"/>
          </a:xfrm>
          <a:prstGeom prst="rect">
            <a:avLst/>
          </a:prstGeom>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b="1" i="1" dirty="0" smtClean="0"/>
              <a:t>Contact:</a:t>
            </a:r>
            <a:endParaRPr lang="sr-Latn-RS" sz="1800" b="1" i="1" dirty="0" smtClean="0"/>
          </a:p>
          <a:p>
            <a:endParaRPr lang="en-US" sz="1800" i="1" dirty="0" smtClean="0"/>
          </a:p>
          <a:p>
            <a:r>
              <a:rPr lang="en-US" sz="1800" i="1" dirty="0" smtClean="0"/>
              <a:t>Address: </a:t>
            </a:r>
            <a:r>
              <a:rPr lang="nn-NO" sz="1800" i="1" dirty="0" smtClean="0"/>
              <a:t>Kralja Aleksandra I </a:t>
            </a:r>
            <a:r>
              <a:rPr lang="nn-NO" sz="1800" i="1" dirty="0" smtClean="0"/>
              <a:t>Kara</a:t>
            </a:r>
            <a:r>
              <a:rPr lang="sr-Latn-RS" sz="1800" i="1" dirty="0" smtClean="0"/>
              <a:t>dj</a:t>
            </a:r>
            <a:r>
              <a:rPr lang="nn-NO" sz="1800" i="1" dirty="0" smtClean="0"/>
              <a:t>or</a:t>
            </a:r>
            <a:r>
              <a:rPr lang="sr-Latn-RS" sz="1800" i="1" dirty="0" smtClean="0"/>
              <a:t>dj</a:t>
            </a:r>
            <a:r>
              <a:rPr lang="nn-NO" sz="1800" i="1" dirty="0" smtClean="0"/>
              <a:t>evi</a:t>
            </a:r>
            <a:r>
              <a:rPr lang="sr-Latn-RS" sz="1800" i="1" dirty="0" smtClean="0"/>
              <a:t>c</a:t>
            </a:r>
            <a:r>
              <a:rPr lang="nn-NO" sz="1800" i="1" dirty="0" smtClean="0"/>
              <a:t>a</a:t>
            </a:r>
            <a:r>
              <a:rPr lang="nn-NO" sz="1800" i="1" dirty="0" smtClean="0"/>
              <a:t>, </a:t>
            </a:r>
            <a:r>
              <a:rPr lang="nn-NO" sz="1800" i="1" dirty="0" smtClean="0"/>
              <a:t>102</a:t>
            </a:r>
            <a:r>
              <a:rPr lang="sr-Latn-RS" sz="1800" i="1" dirty="0" smtClean="0"/>
              <a:t>, 34000 Kragujevac, Serbia</a:t>
            </a:r>
            <a:endParaRPr lang="nn-NO" sz="1800" i="1" dirty="0" smtClean="0"/>
          </a:p>
          <a:p>
            <a:pPr>
              <a:spcBef>
                <a:spcPts val="600"/>
              </a:spcBef>
            </a:pPr>
            <a:r>
              <a:rPr lang="en-US" sz="1800" i="1" dirty="0" smtClean="0"/>
              <a:t>Tel: </a:t>
            </a:r>
            <a:r>
              <a:rPr lang="en-US" sz="1800" i="1" dirty="0" smtClean="0"/>
              <a:t>+ 381 34 </a:t>
            </a:r>
            <a:r>
              <a:rPr lang="en-US" sz="1800" i="1" dirty="0" smtClean="0"/>
              <a:t>356</a:t>
            </a:r>
            <a:r>
              <a:rPr lang="sr-Latn-RS" sz="1800" i="1" dirty="0" smtClean="0"/>
              <a:t> </a:t>
            </a:r>
            <a:r>
              <a:rPr lang="en-US" sz="1800" i="1" dirty="0" smtClean="0"/>
              <a:t>900</a:t>
            </a:r>
            <a:endParaRPr lang="en-US" sz="1800" i="1" dirty="0" smtClean="0"/>
          </a:p>
          <a:p>
            <a:pPr>
              <a:spcBef>
                <a:spcPts val="600"/>
              </a:spcBef>
            </a:pPr>
            <a:r>
              <a:rPr lang="en-US" sz="1800" i="1" dirty="0" smtClean="0"/>
              <a:t>Mob</a:t>
            </a:r>
            <a:r>
              <a:rPr lang="en-US" sz="1800" i="1" dirty="0" smtClean="0"/>
              <a:t>: + 381 </a:t>
            </a:r>
            <a:r>
              <a:rPr lang="en-US" sz="1800" i="1" dirty="0" smtClean="0"/>
              <a:t>65</a:t>
            </a:r>
            <a:r>
              <a:rPr lang="sr-Latn-RS" sz="1800" i="1" dirty="0" smtClean="0"/>
              <a:t> </a:t>
            </a:r>
            <a:r>
              <a:rPr lang="en-US" sz="1800" i="1" dirty="0" smtClean="0"/>
              <a:t>432</a:t>
            </a:r>
            <a:r>
              <a:rPr lang="sr-Latn-RS" sz="1800" i="1" dirty="0" smtClean="0"/>
              <a:t> </a:t>
            </a:r>
            <a:r>
              <a:rPr lang="en-US" sz="1800" i="1" dirty="0" smtClean="0"/>
              <a:t>32</a:t>
            </a:r>
            <a:r>
              <a:rPr lang="sr-Latn-RS" sz="1800" i="1" dirty="0" smtClean="0"/>
              <a:t> </a:t>
            </a:r>
            <a:r>
              <a:rPr lang="en-US" sz="1800" i="1" dirty="0" smtClean="0"/>
              <a:t>64</a:t>
            </a:r>
            <a:endParaRPr lang="en-US" sz="1800" i="1" dirty="0" smtClean="0"/>
          </a:p>
          <a:p>
            <a:pPr>
              <a:spcBef>
                <a:spcPts val="600"/>
              </a:spcBef>
            </a:pPr>
            <a:r>
              <a:rPr lang="en-US" sz="1800" i="1" dirty="0" smtClean="0"/>
              <a:t>E-mail: </a:t>
            </a:r>
            <a:r>
              <a:rPr lang="en-US" sz="1800" i="1" dirty="0" smtClean="0">
                <a:hlinkClick r:id="rId3"/>
              </a:rPr>
              <a:t>srdjan@webportal.rs</a:t>
            </a:r>
            <a:endParaRPr lang="en-US" sz="1800" i="1" dirty="0" smtClean="0"/>
          </a:p>
          <a:p>
            <a:pPr>
              <a:spcBef>
                <a:spcPts val="600"/>
              </a:spcBef>
            </a:pPr>
            <a:r>
              <a:rPr lang="en-US" sz="1800" i="1" dirty="0" smtClean="0"/>
              <a:t>Web</a:t>
            </a:r>
            <a:r>
              <a:rPr lang="en-US" sz="1800" i="1" dirty="0" smtClean="0"/>
              <a:t>: </a:t>
            </a:r>
            <a:r>
              <a:rPr lang="en-US" sz="1800" i="1" u="sng" dirty="0" smtClean="0">
                <a:hlinkClick r:id="rId4"/>
              </a:rPr>
              <a:t>http://www.webportal.rs</a:t>
            </a:r>
            <a:r>
              <a:rPr lang="en-US" sz="1800" i="1" u="sng" dirty="0" smtClean="0">
                <a:hlinkClick r:id="rId4"/>
              </a:rPr>
              <a:t>/</a:t>
            </a:r>
            <a:endParaRPr lang="sr-Latn-RS" sz="1800" i="1" u="sng" dirty="0" smtClean="0"/>
          </a:p>
          <a:p>
            <a:pPr>
              <a:spcBef>
                <a:spcPts val="600"/>
              </a:spcBef>
            </a:pPr>
            <a:r>
              <a:rPr lang="en-US" sz="1800" i="1" dirty="0" err="1" smtClean="0"/>
              <a:t>Facebook</a:t>
            </a:r>
            <a:r>
              <a:rPr lang="en-US" sz="1800" i="1" dirty="0" smtClean="0"/>
              <a:t>: </a:t>
            </a:r>
            <a:r>
              <a:rPr lang="en-US" sz="1800" i="1" u="sng" dirty="0" smtClean="0">
                <a:hlinkClick r:id="rId5"/>
              </a:rPr>
              <a:t>https://</a:t>
            </a:r>
            <a:r>
              <a:rPr lang="en-US" sz="1800" i="1" u="sng" dirty="0" smtClean="0">
                <a:hlinkClick r:id="rId5"/>
              </a:rPr>
              <a:t>www.facebook.com/webportal?fref=ts</a:t>
            </a:r>
            <a:endParaRPr lang="sr-Latn-RS" sz="1800" i="1" u="sng" dirty="0" smtClean="0"/>
          </a:p>
          <a:p>
            <a:endParaRPr lang="en-US" sz="1800" dirty="0" smtClean="0"/>
          </a:p>
          <a:p>
            <a:endParaRPr lang="en-US" sz="1800" dirty="0"/>
          </a:p>
        </p:txBody>
      </p:sp>
      <p:pic>
        <p:nvPicPr>
          <p:cNvPr id="5" name="Picture 4" descr="iktklaster.png"/>
          <p:cNvPicPr>
            <a:picLocks noChangeAspect="1"/>
          </p:cNvPicPr>
          <p:nvPr/>
        </p:nvPicPr>
        <p:blipFill>
          <a:blip r:embed="rId6"/>
          <a:stretch>
            <a:fillRect/>
          </a:stretch>
        </p:blipFill>
        <p:spPr>
          <a:xfrm>
            <a:off x="323528" y="229766"/>
            <a:ext cx="1924050" cy="685800"/>
          </a:xfrm>
          <a:prstGeom prst="rect">
            <a:avLst/>
          </a:prstGeom>
        </p:spPr>
      </p:pic>
      <p:pic>
        <p:nvPicPr>
          <p:cNvPr id="6" name="Picture 5" descr="webportal.png"/>
          <p:cNvPicPr>
            <a:picLocks noChangeAspect="1"/>
          </p:cNvPicPr>
          <p:nvPr/>
        </p:nvPicPr>
        <p:blipFill>
          <a:blip r:embed="rId7"/>
          <a:stretch>
            <a:fillRect/>
          </a:stretch>
        </p:blipFill>
        <p:spPr>
          <a:xfrm>
            <a:off x="6898051" y="81995"/>
            <a:ext cx="2138445" cy="1985699"/>
          </a:xfrm>
          <a:prstGeom prst="rect">
            <a:avLst/>
          </a:prstGeom>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sr-Latn-RS" sz="2000" b="1" dirty="0" smtClean="0"/>
              <a:t>Supporting institutions and organizations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Besides ICT firms ICT Cluster of Central Serbia is trying to gather relevant base of knowledge through involvement of different supporting institutions and organizations:</a:t>
            </a:r>
            <a:endParaRPr lang="en-US" sz="1800" dirty="0" smtClean="0"/>
          </a:p>
          <a:p>
            <a:r>
              <a:rPr lang="sr-Latn-RS" sz="1800" i="1" dirty="0" smtClean="0"/>
              <a:t> </a:t>
            </a:r>
            <a:endParaRPr lang="en-US" sz="1800" dirty="0" smtClean="0"/>
          </a:p>
          <a:p>
            <a:r>
              <a:rPr lang="sr-Latn-RS" sz="1800" i="1" dirty="0" smtClean="0"/>
              <a:t>Faculty of Enginneering - Universuty of Kragujevac (</a:t>
            </a:r>
            <a:r>
              <a:rPr lang="sr-Latn-RS" sz="1800" i="1" u="sng" dirty="0" smtClean="0">
                <a:hlinkClick r:id="rId3"/>
              </a:rPr>
              <a:t>http://www.mfkg.rs/</a:t>
            </a:r>
            <a:r>
              <a:rPr lang="sr-Latn-RS" sz="1800" i="1" dirty="0" smtClean="0"/>
              <a:t>)</a:t>
            </a:r>
            <a:endParaRPr lang="en-US" sz="1800" dirty="0" smtClean="0"/>
          </a:p>
          <a:p>
            <a:endParaRPr lang="sr-Latn-RS" sz="800" i="1" dirty="0" smtClean="0"/>
          </a:p>
          <a:p>
            <a:r>
              <a:rPr lang="sr-Latn-RS" sz="1800" i="1" dirty="0" smtClean="0"/>
              <a:t>Faculty of Science - University of Kragujevac (</a:t>
            </a:r>
            <a:r>
              <a:rPr lang="sr-Latn-RS" sz="1800" i="1" u="sng" dirty="0" smtClean="0">
                <a:hlinkClick r:id="rId4"/>
              </a:rPr>
              <a:t>http://www.pmf.kg.ac.rs/</a:t>
            </a:r>
            <a:r>
              <a:rPr lang="sr-Latn-RS" sz="1800" i="1" dirty="0" smtClean="0"/>
              <a:t>)</a:t>
            </a:r>
            <a:endParaRPr lang="en-US" sz="1800" dirty="0" smtClean="0"/>
          </a:p>
          <a:p>
            <a:endParaRPr lang="sr-Latn-RS" sz="800" i="1" dirty="0" smtClean="0"/>
          </a:p>
          <a:p>
            <a:r>
              <a:rPr lang="sr-Latn-RS" sz="1800" i="1" dirty="0" smtClean="0"/>
              <a:t>Higher Technical School of Professional Studies (</a:t>
            </a:r>
            <a:r>
              <a:rPr lang="sr-Latn-RS" sz="1800" i="1" u="sng" dirty="0" smtClean="0">
                <a:hlinkClick r:id="rId5"/>
              </a:rPr>
              <a:t>http://www.vts.edu.rs/</a:t>
            </a:r>
            <a:r>
              <a:rPr lang="sr-Latn-RS" sz="1800" i="1" dirty="0" smtClean="0"/>
              <a:t>)</a:t>
            </a:r>
            <a:endParaRPr lang="en-US" sz="1800" dirty="0" smtClean="0"/>
          </a:p>
          <a:p>
            <a:endParaRPr lang="sr-Latn-RS" sz="800" i="1" dirty="0" smtClean="0"/>
          </a:p>
          <a:p>
            <a:r>
              <a:rPr lang="sr-Latn-RS" sz="1800" i="1" dirty="0" smtClean="0"/>
              <a:t>The First Technical School - Secondary School (</a:t>
            </a:r>
            <a:r>
              <a:rPr lang="sr-Latn-RS" sz="1800" i="1" u="sng" dirty="0" smtClean="0">
                <a:hlinkClick r:id="rId6"/>
              </a:rPr>
              <a:t>http://www.prvatehnicka.edu.rs/</a:t>
            </a:r>
            <a:r>
              <a:rPr lang="sr-Latn-RS" sz="1800" i="1" dirty="0" smtClean="0"/>
              <a:t>)</a:t>
            </a:r>
            <a:endParaRPr lang="en-US" sz="1800" dirty="0" smtClean="0"/>
          </a:p>
          <a:p>
            <a:endParaRPr lang="sr-Latn-RS" sz="800" i="1" dirty="0" smtClean="0"/>
          </a:p>
          <a:p>
            <a:r>
              <a:rPr lang="sr-Latn-RS" sz="1800" i="1" dirty="0" smtClean="0"/>
              <a:t>Business Innovation Centre Ltd. Kragujevac - Business Incubator (</a:t>
            </a:r>
            <a:r>
              <a:rPr lang="sr-Latn-RS" sz="1800" i="1" u="sng" dirty="0" smtClean="0">
                <a:hlinkClick r:id="rId7"/>
              </a:rPr>
              <a:t>http://www.bickg.rs/</a:t>
            </a:r>
            <a:r>
              <a:rPr lang="sr-Latn-RS" sz="1800" i="1" dirty="0" smtClean="0"/>
              <a:t>)</a:t>
            </a:r>
            <a:endParaRPr lang="en-US" sz="1800" dirty="0" smtClean="0"/>
          </a:p>
          <a:p>
            <a:endParaRPr lang="en-US" sz="1800" dirty="0"/>
          </a:p>
        </p:txBody>
      </p:sp>
      <p:pic>
        <p:nvPicPr>
          <p:cNvPr id="5" name="Picture 4" descr="iktklaster.png"/>
          <p:cNvPicPr>
            <a:picLocks noChangeAspect="1"/>
          </p:cNvPicPr>
          <p:nvPr/>
        </p:nvPicPr>
        <p:blipFill>
          <a:blip r:embed="rId8"/>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sr-Latn-RS" sz="2000" b="1" dirty="0" smtClean="0"/>
              <a:t>Supporting institutions and organizations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sr-Latn-RS" sz="1800" i="1" dirty="0" smtClean="0"/>
              <a:t>Besides ICT firms ICT Cluster of Central Serbia is trying to gather relevant base of knowledge through involvement of different supporting institutions and organizations:</a:t>
            </a:r>
            <a:endParaRPr lang="en-US" sz="1800" dirty="0" smtClean="0"/>
          </a:p>
          <a:p>
            <a:r>
              <a:rPr lang="sr-Latn-RS" sz="1800" i="1" dirty="0" smtClean="0"/>
              <a:t> </a:t>
            </a:r>
            <a:endParaRPr lang="en-US" sz="1800" dirty="0" smtClean="0"/>
          </a:p>
          <a:p>
            <a:r>
              <a:rPr lang="sr-Latn-RS" sz="1800" i="1" dirty="0" smtClean="0"/>
              <a:t>Business Development Centre Kragujevac - Project-oriented consulting firm (</a:t>
            </a:r>
            <a:r>
              <a:rPr lang="sr-Latn-RS" sz="1800" i="1" u="sng" dirty="0" smtClean="0">
                <a:hlinkClick r:id="rId3"/>
              </a:rPr>
              <a:t>http://rbcentar.org/</a:t>
            </a:r>
            <a:r>
              <a:rPr lang="sr-Latn-RS" sz="1800" i="1" dirty="0" smtClean="0"/>
              <a:t>)</a:t>
            </a:r>
          </a:p>
          <a:p>
            <a:endParaRPr lang="en-US" sz="1800" dirty="0" smtClean="0"/>
          </a:p>
          <a:p>
            <a:r>
              <a:rPr lang="sr-Latn-RS" sz="1800" i="1" dirty="0" smtClean="0"/>
              <a:t>MSP Consulting Ltd. - Project-oriented consulting firm (</a:t>
            </a:r>
            <a:r>
              <a:rPr lang="sr-Latn-RS" sz="1800" i="1" u="sng" dirty="0" smtClean="0">
                <a:hlinkClick r:id="rId4"/>
              </a:rPr>
              <a:t>http://www.msp.co.rs/</a:t>
            </a:r>
            <a:r>
              <a:rPr lang="sr-Latn-RS" sz="1800" i="1" dirty="0" smtClean="0"/>
              <a:t>)</a:t>
            </a:r>
          </a:p>
          <a:p>
            <a:endParaRPr lang="en-US" sz="1800" dirty="0" smtClean="0"/>
          </a:p>
          <a:p>
            <a:r>
              <a:rPr lang="sr-Latn-RS" sz="1800" i="1" dirty="0" smtClean="0"/>
              <a:t>Business Link - Consulting firm (</a:t>
            </a:r>
            <a:r>
              <a:rPr lang="sr-Latn-RS" sz="1800" i="1" u="sng" dirty="0" smtClean="0">
                <a:hlinkClick r:id="rId5"/>
              </a:rPr>
              <a:t>http://www.biznis-link.rs/index.php</a:t>
            </a:r>
            <a:r>
              <a:rPr lang="sr-Latn-RS" sz="1800" i="1" dirty="0" smtClean="0"/>
              <a:t>)</a:t>
            </a:r>
          </a:p>
          <a:p>
            <a:endParaRPr lang="sr-Latn-RS" sz="1800" i="1" dirty="0" smtClean="0"/>
          </a:p>
          <a:p>
            <a:r>
              <a:rPr lang="sr-Latn-RS" sz="1800" i="1" dirty="0" smtClean="0"/>
              <a:t>Balance Consulting – Consulting firm (</a:t>
            </a:r>
            <a:r>
              <a:rPr lang="en-US" sz="1800" i="1" dirty="0" smtClean="0">
                <a:hlinkClick r:id="rId6"/>
              </a:rPr>
              <a:t>http://balance.rs</a:t>
            </a:r>
            <a:r>
              <a:rPr lang="en-US" sz="1800" i="1" dirty="0" smtClean="0">
                <a:hlinkClick r:id="rId6"/>
              </a:rPr>
              <a:t>/</a:t>
            </a:r>
            <a:r>
              <a:rPr lang="sr-Latn-RS" sz="1800" i="1" dirty="0" smtClean="0"/>
              <a:t>)</a:t>
            </a:r>
            <a:endParaRPr lang="en-US" sz="1800" dirty="0" smtClean="0"/>
          </a:p>
          <a:p>
            <a:endParaRPr lang="en-US" sz="1800" dirty="0"/>
          </a:p>
        </p:txBody>
      </p:sp>
      <p:pic>
        <p:nvPicPr>
          <p:cNvPr id="5" name="Picture 4" descr="iktklaster.png"/>
          <p:cNvPicPr>
            <a:picLocks noChangeAspect="1"/>
          </p:cNvPicPr>
          <p:nvPr/>
        </p:nvPicPr>
        <p:blipFill>
          <a:blip r:embed="rId7"/>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sr-Latn-RS" sz="2000" b="1" dirty="0" smtClean="0"/>
              <a:t>ICT CS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US" sz="1800" i="1" dirty="0" smtClean="0"/>
              <a:t>Branimir Dzenopoljac</a:t>
            </a:r>
          </a:p>
          <a:p>
            <a:r>
              <a:rPr lang="en-US" sz="1800" i="1" dirty="0" smtClean="0"/>
              <a:t>Cluster Manager</a:t>
            </a:r>
          </a:p>
          <a:p>
            <a:r>
              <a:rPr lang="en-US" sz="1800" i="1" dirty="0" smtClean="0"/>
              <a:t> </a:t>
            </a:r>
          </a:p>
          <a:p>
            <a:r>
              <a:rPr lang="en-US" sz="1800" i="1" dirty="0" smtClean="0"/>
              <a:t>ICT Cluster of Central Serbia Kragujevac</a:t>
            </a:r>
          </a:p>
          <a:p>
            <a:r>
              <a:rPr lang="en-US" sz="1800" i="1" dirty="0" err="1" smtClean="0"/>
              <a:t>Trg</a:t>
            </a:r>
            <a:r>
              <a:rPr lang="en-US" sz="1800" i="1" dirty="0" smtClean="0"/>
              <a:t> </a:t>
            </a:r>
            <a:r>
              <a:rPr lang="en-US" sz="1800" i="1" dirty="0" err="1" smtClean="0"/>
              <a:t>Topolivaca</a:t>
            </a:r>
            <a:r>
              <a:rPr lang="en-US" sz="1800" i="1" dirty="0" smtClean="0"/>
              <a:t> 4 / 34000 Kragujevac / Serbia</a:t>
            </a:r>
          </a:p>
          <a:p>
            <a:r>
              <a:rPr lang="en-US" sz="1800" i="1" dirty="0" smtClean="0"/>
              <a:t> </a:t>
            </a:r>
          </a:p>
          <a:p>
            <a:r>
              <a:rPr lang="en-US" sz="1800" i="1" dirty="0" smtClean="0"/>
              <a:t>Tel. +381 34 502 535</a:t>
            </a:r>
          </a:p>
          <a:p>
            <a:r>
              <a:rPr lang="en-US" sz="1800" i="1" dirty="0" smtClean="0"/>
              <a:t>Mob. +381 66 360 188 </a:t>
            </a:r>
          </a:p>
          <a:p>
            <a:r>
              <a:rPr lang="en-US" sz="1800" i="1" dirty="0" smtClean="0"/>
              <a:t> </a:t>
            </a:r>
          </a:p>
          <a:p>
            <a:r>
              <a:rPr lang="en-US" sz="1800" i="1" dirty="0" smtClean="0"/>
              <a:t>E-mail: </a:t>
            </a:r>
            <a:r>
              <a:rPr lang="en-US" sz="1800" i="1" u="sng" dirty="0" smtClean="0">
                <a:hlinkClick r:id="rId3" action="ppaction://hlinkfile"/>
              </a:rPr>
              <a:t>office@ict-cs.org</a:t>
            </a:r>
            <a:endParaRPr lang="en-US" sz="1800" i="1" dirty="0" smtClean="0"/>
          </a:p>
          <a:p>
            <a:r>
              <a:rPr lang="en-US" sz="1800" i="1" dirty="0" smtClean="0"/>
              <a:t>Web: </a:t>
            </a:r>
            <a:r>
              <a:rPr lang="en-US" sz="1800" i="1" u="sng" dirty="0" smtClean="0">
                <a:hlinkClick r:id="rId4" action="ppaction://hlinkfile"/>
              </a:rPr>
              <a:t>www.ict-cs.org</a:t>
            </a:r>
            <a:endParaRPr lang="en-US" sz="1800" i="1" dirty="0" smtClean="0"/>
          </a:p>
          <a:p>
            <a:r>
              <a:rPr lang="en-US" sz="1800" i="1" dirty="0" smtClean="0"/>
              <a:t>Twitter: @</a:t>
            </a:r>
            <a:r>
              <a:rPr lang="en-US" sz="1800" i="1" dirty="0" err="1" smtClean="0"/>
              <a:t>ict_cs</a:t>
            </a:r>
            <a:endParaRPr lang="en-US" sz="1800" i="1" dirty="0" smtClean="0"/>
          </a:p>
          <a:p>
            <a:r>
              <a:rPr lang="en-US" sz="1800" i="1" dirty="0" smtClean="0"/>
              <a:t>Skype: ict.cs.kg</a:t>
            </a:r>
          </a:p>
          <a:p>
            <a:endParaRPr lang="en-US" sz="1800" dirty="0" smtClean="0"/>
          </a:p>
          <a:p>
            <a:endParaRPr lang="en-US" sz="1800" dirty="0"/>
          </a:p>
        </p:txBody>
      </p:sp>
      <p:pic>
        <p:nvPicPr>
          <p:cNvPr id="5" name="Picture 4" descr="iktklaster.png"/>
          <p:cNvPicPr>
            <a:picLocks noChangeAspect="1"/>
          </p:cNvPicPr>
          <p:nvPr/>
        </p:nvPicPr>
        <p:blipFill>
          <a:blip r:embed="rId5"/>
          <a:stretch>
            <a:fillRect/>
          </a:stretch>
        </p:blipFill>
        <p:spPr>
          <a:xfrm>
            <a:off x="323528" y="229766"/>
            <a:ext cx="1924050" cy="685800"/>
          </a:xfrm>
          <a:prstGeom prst="rect">
            <a:avLst/>
          </a:prstGeom>
        </p:spPr>
      </p:pic>
      <p:pic>
        <p:nvPicPr>
          <p:cNvPr id="12" name="Picture 11" descr="logo.jpg"/>
          <p:cNvPicPr>
            <a:picLocks noChangeAspect="1"/>
          </p:cNvPicPr>
          <p:nvPr/>
        </p:nvPicPr>
        <p:blipFill>
          <a:blip r:embed="rId6"/>
          <a:stretch>
            <a:fillRect/>
          </a:stretch>
        </p:blipFill>
        <p:spPr>
          <a:xfrm>
            <a:off x="7236296" y="4584318"/>
            <a:ext cx="1788199" cy="435703"/>
          </a:xfrm>
          <a:prstGeom prst="rect">
            <a:avLst/>
          </a:prstGeom>
        </p:spPr>
      </p:pic>
      <p:pic>
        <p:nvPicPr>
          <p:cNvPr id="8" name="Picture 7" descr="Klaster_logo.jpg"/>
          <p:cNvPicPr>
            <a:picLocks noChangeAspect="1"/>
          </p:cNvPicPr>
          <p:nvPr/>
        </p:nvPicPr>
        <p:blipFill>
          <a:blip r:embed="rId7"/>
          <a:stretch>
            <a:fillRect/>
          </a:stretch>
        </p:blipFill>
        <p:spPr>
          <a:xfrm>
            <a:off x="5220072" y="1203598"/>
            <a:ext cx="3888432" cy="3888432"/>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pPr lvl="0">
              <a:buSzPct val="25000"/>
            </a:pPr>
            <a:r>
              <a:rPr lang="en-GB" sz="2400" b="1" dirty="0" smtClean="0"/>
              <a:t>Products / services </a:t>
            </a:r>
            <a:endParaRPr lang="en" sz="2400" b="1" u="none" strike="noStrike" cap="none" baseline="0" dirty="0">
              <a:solidFill>
                <a:schemeClr val="dk1"/>
              </a:solidFill>
              <a:latin typeface="Arial"/>
              <a:ea typeface="Arial"/>
              <a:cs typeface="Arial"/>
              <a:sym typeface="Arial"/>
            </a:endParaRPr>
          </a:p>
        </p:txBody>
      </p:sp>
      <p:sp>
        <p:nvSpPr>
          <p:cNvPr id="31" name="Shape 31"/>
          <p:cNvSpPr txBox="1">
            <a:spLocks noGrp="1"/>
          </p:cNvSpPr>
          <p:nvPr>
            <p:ph type="body" idx="1"/>
          </p:nvPr>
        </p:nvSpPr>
        <p:spPr>
          <a:xfrm>
            <a:off x="179512" y="987574"/>
            <a:ext cx="8712968" cy="3725698"/>
          </a:xfrm>
          <a:prstGeom prst="rect">
            <a:avLst/>
          </a:prstGeom>
          <a:noFill/>
          <a:ln>
            <a:noFill/>
          </a:ln>
        </p:spPr>
        <p:txBody>
          <a:bodyPr lIns="91425" tIns="91425" rIns="91425" bIns="91425" anchor="t" anchorCtr="0">
            <a:noAutofit/>
          </a:bodyPr>
          <a:lstStyle/>
          <a:p>
            <a:r>
              <a:rPr lang="en-GB" sz="1800" i="1" dirty="0" smtClean="0"/>
              <a:t>Products / services ICT Cluster of Central Serbia provides to its membership:</a:t>
            </a:r>
            <a:endParaRPr lang="en-US" sz="1800" dirty="0" smtClean="0"/>
          </a:p>
          <a:p>
            <a:pPr lvl="0"/>
            <a:r>
              <a:rPr lang="en-GB" sz="1800" i="1" dirty="0" smtClean="0"/>
              <a:t>Public relations</a:t>
            </a:r>
            <a:endParaRPr lang="en-US" sz="1800" dirty="0" smtClean="0"/>
          </a:p>
          <a:p>
            <a:pPr marL="342900" lvl="0" indent="-342900">
              <a:spcBef>
                <a:spcPts val="600"/>
              </a:spcBef>
              <a:buFont typeface="+mj-lt"/>
              <a:buAutoNum type="alphaLcPeriod"/>
            </a:pPr>
            <a:r>
              <a:rPr lang="sr-Latn-RS" sz="1800" i="1" dirty="0" smtClean="0"/>
              <a:t>C</a:t>
            </a:r>
            <a:r>
              <a:rPr lang="en-GB" sz="1800" i="1" dirty="0" err="1" smtClean="0"/>
              <a:t>ommunication</a:t>
            </a:r>
            <a:r>
              <a:rPr lang="en-GB" sz="1800" i="1" dirty="0" smtClean="0"/>
              <a:t> </a:t>
            </a:r>
            <a:r>
              <a:rPr lang="en-GB" sz="1800" i="1" dirty="0" smtClean="0"/>
              <a:t>with public sector and donor organizations</a:t>
            </a:r>
            <a:endParaRPr lang="sr-Latn-RS" sz="1800" dirty="0" smtClean="0"/>
          </a:p>
          <a:p>
            <a:pPr marL="342900" lvl="0" indent="-342900">
              <a:spcBef>
                <a:spcPts val="600"/>
              </a:spcBef>
              <a:buFont typeface="+mj-lt"/>
              <a:buAutoNum type="alphaLcPeriod"/>
            </a:pPr>
            <a:r>
              <a:rPr lang="sr-Latn-RS" sz="1800" i="1" dirty="0" smtClean="0"/>
              <a:t>R</a:t>
            </a:r>
            <a:r>
              <a:rPr lang="en-GB" sz="1800" i="1" dirty="0" err="1" smtClean="0"/>
              <a:t>ecruitment</a:t>
            </a:r>
            <a:r>
              <a:rPr lang="en-GB" sz="1800" i="1" dirty="0" smtClean="0"/>
              <a:t> of new Clusters members</a:t>
            </a:r>
            <a:endParaRPr lang="sr-Latn-RS" sz="1800" dirty="0" smtClean="0"/>
          </a:p>
          <a:p>
            <a:pPr marL="342900" lvl="0" indent="-342900">
              <a:spcBef>
                <a:spcPts val="600"/>
              </a:spcBef>
              <a:buFont typeface="+mj-lt"/>
              <a:buAutoNum type="alphaLcPeriod"/>
            </a:pPr>
            <a:r>
              <a:rPr lang="en-US" sz="1800" i="1" dirty="0" smtClean="0"/>
              <a:t>I</a:t>
            </a:r>
            <a:r>
              <a:rPr lang="sr-Latn-RS" sz="1800" i="1" dirty="0" smtClean="0"/>
              <a:t>mplementation o</a:t>
            </a:r>
            <a:r>
              <a:rPr lang="en-GB" sz="1800" i="1" dirty="0" smtClean="0"/>
              <a:t>f marketing activities related to Cluster</a:t>
            </a:r>
            <a:endParaRPr lang="sr-Latn-RS" sz="1800" dirty="0" smtClean="0"/>
          </a:p>
          <a:p>
            <a:pPr marL="342900" lvl="0" indent="-342900">
              <a:spcBef>
                <a:spcPts val="600"/>
              </a:spcBef>
              <a:buFont typeface="+mj-lt"/>
              <a:buAutoNum type="alphaLcPeriod"/>
            </a:pPr>
            <a:r>
              <a:rPr lang="en-GB" sz="1800" i="1" dirty="0" smtClean="0"/>
              <a:t>Development of services designed for Cluster members</a:t>
            </a:r>
            <a:endParaRPr lang="sr-Latn-RS" sz="1800" dirty="0" smtClean="0"/>
          </a:p>
          <a:p>
            <a:pPr marL="342900" lvl="0" indent="-342900">
              <a:spcBef>
                <a:spcPts val="600"/>
              </a:spcBef>
              <a:buFont typeface="+mj-lt"/>
              <a:buAutoNum type="alphaLcPeriod"/>
            </a:pPr>
            <a:r>
              <a:rPr lang="en-GB" sz="1800" i="1" dirty="0" smtClean="0"/>
              <a:t>Development of services designed according to the market needs</a:t>
            </a:r>
            <a:endParaRPr lang="sr-Latn-RS" sz="1800" dirty="0" smtClean="0"/>
          </a:p>
          <a:p>
            <a:pPr marL="342900" lvl="0" indent="-342900">
              <a:spcBef>
                <a:spcPts val="600"/>
              </a:spcBef>
              <a:buFont typeface="+mj-lt"/>
              <a:buAutoNum type="alphaLcPeriod"/>
            </a:pPr>
            <a:r>
              <a:rPr lang="en-GB" sz="1800" i="1" dirty="0" smtClean="0"/>
              <a:t>Formulation, promotion and provision of sources of funding for Cluster's initiatives and projects </a:t>
            </a:r>
            <a:endParaRPr lang="sr-Latn-RS" sz="1800" dirty="0" smtClean="0"/>
          </a:p>
          <a:p>
            <a:pPr marL="342900" lvl="0" indent="-342900">
              <a:spcBef>
                <a:spcPts val="600"/>
              </a:spcBef>
              <a:buFont typeface="+mj-lt"/>
              <a:buAutoNum type="alphaLcPeriod"/>
            </a:pPr>
            <a:r>
              <a:rPr lang="sr-Latn-RS" sz="1800" i="1" dirty="0" smtClean="0"/>
              <a:t>B</a:t>
            </a:r>
            <a:r>
              <a:rPr lang="en-GB" sz="1800" i="1" dirty="0" err="1" smtClean="0"/>
              <a:t>uilding</a:t>
            </a:r>
            <a:r>
              <a:rPr lang="en-GB" sz="1800" i="1" dirty="0" smtClean="0"/>
              <a:t> capacities of ICT cluster</a:t>
            </a:r>
            <a:r>
              <a:rPr lang="en-US" sz="1800" i="1" dirty="0" smtClean="0"/>
              <a:t>'</a:t>
            </a:r>
            <a:r>
              <a:rPr lang="sr-Latn-RS" sz="1800" i="1" dirty="0" smtClean="0"/>
              <a:t>s membership and other stakeholders through ICT Cluster Academy and its training courses and                                   programs </a:t>
            </a:r>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059582"/>
            <a:ext cx="8712968" cy="3725698"/>
          </a:xfrm>
          <a:prstGeom prst="rect">
            <a:avLst/>
          </a:prstGeom>
          <a:noFill/>
          <a:ln>
            <a:noFill/>
          </a:ln>
        </p:spPr>
        <p:txBody>
          <a:bodyPr lIns="91425" tIns="91425" rIns="91425" bIns="91425" anchor="t" anchorCtr="0">
            <a:noAutofit/>
          </a:bodyPr>
          <a:lstStyle/>
          <a:p>
            <a:r>
              <a:rPr lang="en-GB" sz="1800" i="1" dirty="0" smtClean="0"/>
              <a:t>Products / services which Cluster</a:t>
            </a:r>
            <a:r>
              <a:rPr lang="en-US" sz="1800" i="1" dirty="0" smtClean="0"/>
              <a:t>'</a:t>
            </a:r>
            <a:r>
              <a:rPr lang="sr-Latn-RS" sz="1800" i="1" dirty="0" smtClean="0"/>
              <a:t>s members provide to their clients:</a:t>
            </a:r>
            <a:endParaRPr lang="en-US" sz="1800" dirty="0" smtClean="0"/>
          </a:p>
          <a:p>
            <a:r>
              <a:rPr lang="sr-Latn-RS" sz="1800" i="1" dirty="0" smtClean="0"/>
              <a:t>ICT FIRMS:</a:t>
            </a:r>
            <a:endParaRPr lang="en-US" sz="1800" dirty="0" smtClean="0"/>
          </a:p>
          <a:p>
            <a:r>
              <a:rPr lang="sr-Latn-RS" sz="1800" i="1" dirty="0" smtClean="0"/>
              <a:t>01 NETEFFECT (</a:t>
            </a:r>
            <a:r>
              <a:rPr lang="sr-Latn-RS" sz="1800" i="1" u="sng" dirty="0" smtClean="0">
                <a:hlinkClick r:id="rId3"/>
              </a:rPr>
              <a:t>http://www.neteffect.rs</a:t>
            </a:r>
            <a:r>
              <a:rPr lang="sr-Latn-RS" sz="1800" i="1" dirty="0" smtClean="0"/>
              <a:t>) - Cluster founder</a:t>
            </a:r>
          </a:p>
          <a:p>
            <a:endParaRPr lang="en-US" sz="1800" dirty="0" smtClean="0"/>
          </a:p>
          <a:p>
            <a:r>
              <a:rPr lang="sr-Latn-RS" sz="1800" i="1" dirty="0" smtClean="0"/>
              <a:t>Net Effect Ltd. is a software company engaged in the development and maintenance of software, marketing and consulting with the long term experience that offers professional solutions, reduced costs of implementation, qualified staff and best recommendations of satisfied customers.</a:t>
            </a:r>
          </a:p>
          <a:p>
            <a:endParaRPr lang="en-US" sz="1800" dirty="0" smtClean="0"/>
          </a:p>
          <a:p>
            <a:r>
              <a:rPr lang="sr-Latn-RS" sz="1800" i="1" dirty="0" smtClean="0"/>
              <a:t>Net Effect is a modern and dynamic IT company with extensive experience in programming different software solutions. Our developers have extensive experience in programming and designing complex applications and are trained to follow the development of new technologies.</a:t>
            </a:r>
            <a:endParaRPr lang="en-US" sz="1800" dirty="0" smtClean="0"/>
          </a:p>
          <a:p>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6" name="Picture 5" descr="csm_neteffect_c91599626e.png"/>
          <p:cNvPicPr/>
          <p:nvPr/>
        </p:nvPicPr>
        <p:blipFill>
          <a:blip r:embed="rId5" cstate="print"/>
          <a:stretch>
            <a:fillRect/>
          </a:stretch>
        </p:blipFill>
        <p:spPr>
          <a:xfrm>
            <a:off x="6948264" y="1563638"/>
            <a:ext cx="1854776" cy="566737"/>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graphicFrame>
        <p:nvGraphicFramePr>
          <p:cNvPr id="6" name="Table 5"/>
          <p:cNvGraphicFramePr>
            <a:graphicFrameLocks noGrp="1"/>
          </p:cNvGraphicFramePr>
          <p:nvPr/>
        </p:nvGraphicFramePr>
        <p:xfrm>
          <a:off x="179512" y="1275606"/>
          <a:ext cx="8820472" cy="3703320"/>
        </p:xfrm>
        <a:graphic>
          <a:graphicData uri="http://schemas.openxmlformats.org/drawingml/2006/table">
            <a:tbl>
              <a:tblPr firstRow="1" bandRow="1"/>
              <a:tblGrid>
                <a:gridCol w="2940157"/>
                <a:gridCol w="5880315"/>
              </a:tblGrid>
              <a:tr h="3611200">
                <a:tc>
                  <a:txBody>
                    <a:bodyPr/>
                    <a:lstStyle/>
                    <a:p>
                      <a:r>
                        <a:rPr lang="sr-Latn-RS" sz="1800" i="1" dirty="0" smtClean="0"/>
                        <a:t>Expertise:</a:t>
                      </a:r>
                      <a:endParaRPr lang="en-US" sz="1800" dirty="0" smtClean="0"/>
                    </a:p>
                    <a:p>
                      <a:pPr marL="342900" lvl="0" indent="-342900">
                        <a:spcBef>
                          <a:spcPts val="300"/>
                        </a:spcBef>
                        <a:buFont typeface="+mj-lt"/>
                        <a:buAutoNum type="arabicPeriod"/>
                      </a:pPr>
                      <a:r>
                        <a:rPr lang="sr-Latn-RS" sz="1800" i="1" dirty="0" smtClean="0"/>
                        <a:t>Software Development</a:t>
                      </a:r>
                      <a:endParaRPr lang="sr-Latn-RS" sz="1800" dirty="0" smtClean="0"/>
                    </a:p>
                    <a:p>
                      <a:pPr marL="342900" lvl="0" indent="-342900">
                        <a:spcBef>
                          <a:spcPts val="300"/>
                        </a:spcBef>
                        <a:buFont typeface="+mj-lt"/>
                        <a:buAutoNum type="arabicPeriod"/>
                      </a:pPr>
                      <a:r>
                        <a:rPr lang="sr-Latn-RS" sz="1800" i="1" dirty="0" smtClean="0"/>
                        <a:t>Web Development</a:t>
                      </a:r>
                      <a:endParaRPr lang="sr-Latn-RS" sz="1800" dirty="0" smtClean="0"/>
                    </a:p>
                    <a:p>
                      <a:pPr marL="342900" lvl="0" indent="-342900">
                        <a:spcBef>
                          <a:spcPts val="300"/>
                        </a:spcBef>
                        <a:buFont typeface="+mj-lt"/>
                        <a:buAutoNum type="arabicPeriod"/>
                      </a:pPr>
                      <a:r>
                        <a:rPr lang="sr-Latn-RS" sz="1800" i="1" dirty="0" smtClean="0"/>
                        <a:t>Serbia Outsourcing</a:t>
                      </a:r>
                      <a:endParaRPr lang="sr-Latn-RS" sz="1800" dirty="0" smtClean="0"/>
                    </a:p>
                    <a:p>
                      <a:pPr marL="342900" lvl="0" indent="-342900">
                        <a:spcBef>
                          <a:spcPts val="300"/>
                        </a:spcBef>
                        <a:buFont typeface="+mj-lt"/>
                        <a:buAutoNum type="arabicPeriod"/>
                      </a:pPr>
                      <a:r>
                        <a:rPr lang="sr-Latn-RS" sz="1800" i="1" dirty="0" smtClean="0"/>
                        <a:t>Outsourcing</a:t>
                      </a:r>
                      <a:endParaRPr lang="sr-Latn-RS" sz="1800" dirty="0" smtClean="0"/>
                    </a:p>
                    <a:p>
                      <a:pPr marL="342900" lvl="0" indent="-342900">
                        <a:spcBef>
                          <a:spcPts val="300"/>
                        </a:spcBef>
                        <a:buFont typeface="+mj-lt"/>
                        <a:buAutoNum type="arabicPeriod"/>
                      </a:pPr>
                      <a:r>
                        <a:rPr lang="sr-Latn-RS" sz="1800" i="1" dirty="0" smtClean="0"/>
                        <a:t>Smartphone Apps</a:t>
                      </a:r>
                      <a:endParaRPr lang="sr-Latn-RS" sz="1800" dirty="0" smtClean="0"/>
                    </a:p>
                    <a:p>
                      <a:pPr marL="342900" lvl="0" indent="-342900">
                        <a:spcBef>
                          <a:spcPts val="300"/>
                        </a:spcBef>
                        <a:buFont typeface="+mj-lt"/>
                        <a:buAutoNum type="arabicPeriod"/>
                      </a:pPr>
                      <a:r>
                        <a:rPr lang="sr-Latn-RS" sz="1800" i="1" dirty="0" smtClean="0"/>
                        <a:t>Social Marketing</a:t>
                      </a:r>
                      <a:endParaRPr lang="sr-Latn-RS" sz="1800" dirty="0" smtClean="0"/>
                    </a:p>
                    <a:p>
                      <a:pPr marL="342900" lvl="0" indent="-342900">
                        <a:spcBef>
                          <a:spcPts val="300"/>
                        </a:spcBef>
                        <a:buFont typeface="+mj-lt"/>
                        <a:buAutoNum type="arabicPeriod"/>
                      </a:pPr>
                      <a:r>
                        <a:rPr lang="sr-Latn-RS" sz="1800" i="1" dirty="0" smtClean="0"/>
                        <a:t>Google Marketing</a:t>
                      </a:r>
                      <a:endParaRPr lang="sr-Latn-RS" sz="1800" dirty="0" smtClean="0"/>
                    </a:p>
                    <a:p>
                      <a:pPr marL="342900" lvl="0" indent="-342900">
                        <a:spcBef>
                          <a:spcPts val="300"/>
                        </a:spcBef>
                        <a:buFont typeface="+mj-lt"/>
                        <a:buAutoNum type="arabicPeriod"/>
                      </a:pPr>
                      <a:r>
                        <a:rPr lang="sr-Latn-RS" sz="1800" i="1" dirty="0" smtClean="0"/>
                        <a:t>Email Marketing</a:t>
                      </a:r>
                      <a:endParaRPr lang="sr-Latn-RS" sz="1800" dirty="0" smtClean="0"/>
                    </a:p>
                    <a:p>
                      <a:pPr marL="342900" lvl="0" indent="-342900">
                        <a:spcBef>
                          <a:spcPts val="300"/>
                        </a:spcBef>
                        <a:buFont typeface="+mj-lt"/>
                        <a:buAutoNum type="arabicPeriod"/>
                      </a:pPr>
                      <a:r>
                        <a:rPr lang="sr-Latn-RS" sz="1800" i="1" dirty="0" smtClean="0"/>
                        <a:t>Consulting</a:t>
                      </a:r>
                      <a:endParaRPr lang="sr-Latn-RS" sz="1800" dirty="0" smtClean="0"/>
                    </a:p>
                    <a:p>
                      <a:pPr marL="342900" lvl="0" indent="-342900">
                        <a:spcBef>
                          <a:spcPts val="300"/>
                        </a:spcBef>
                        <a:buFont typeface="+mj-lt"/>
                        <a:buAutoNum type="arabicPeriod"/>
                      </a:pPr>
                      <a:r>
                        <a:rPr lang="sr-Latn-RS" sz="1800" i="1" dirty="0" smtClean="0"/>
                        <a:t>Translating.</a:t>
                      </a:r>
                      <a:endParaRPr lang="en-US" sz="1800" dirty="0" smtClean="0"/>
                    </a:p>
                    <a:p>
                      <a:endParaRPr lang="en-US" dirty="0"/>
                    </a:p>
                  </a:txBody>
                  <a:tcPr/>
                </a:tc>
                <a:tc>
                  <a:txBody>
                    <a:bodyPr/>
                    <a:lstStyle/>
                    <a:p>
                      <a:endParaRPr lang="sr-Latn-RS" sz="1400" b="1" i="0" u="none" strike="noStrike" cap="none" baseline="0" dirty="0" smtClean="0">
                        <a:solidFill>
                          <a:schemeClr val="tx1"/>
                        </a:solidFill>
                        <a:latin typeface="+mn-lt"/>
                        <a:ea typeface="+mn-ea"/>
                        <a:cs typeface="+mn-cs"/>
                        <a:sym typeface="Arial"/>
                      </a:endParaRPr>
                    </a:p>
                    <a:p>
                      <a:endParaRPr lang="sr-Latn-RS" sz="1400" b="1" i="0" u="none" strike="noStrike" cap="none" baseline="0" dirty="0" smtClean="0">
                        <a:solidFill>
                          <a:schemeClr val="tx1"/>
                        </a:solidFill>
                        <a:latin typeface="+mn-lt"/>
                        <a:ea typeface="+mn-ea"/>
                        <a:cs typeface="+mn-cs"/>
                        <a:sym typeface="Arial"/>
                      </a:endParaRPr>
                    </a:p>
                    <a:p>
                      <a:endParaRPr lang="sr-Latn-RS" sz="1400" b="1" i="0" u="none" strike="noStrike" cap="none" baseline="0" dirty="0" smtClean="0">
                        <a:solidFill>
                          <a:schemeClr val="tx1"/>
                        </a:solidFill>
                        <a:latin typeface="+mn-lt"/>
                        <a:ea typeface="+mn-ea"/>
                        <a:cs typeface="+mn-cs"/>
                        <a:sym typeface="Arial"/>
                      </a:endParaRPr>
                    </a:p>
                    <a:p>
                      <a:r>
                        <a:rPr lang="en-US" sz="1800" b="1" i="1" u="none" strike="noStrike" cap="none" baseline="0" dirty="0" smtClean="0">
                          <a:solidFill>
                            <a:schemeClr val="tx1"/>
                          </a:solidFill>
                          <a:latin typeface="+mn-lt"/>
                          <a:ea typeface="+mn-ea"/>
                          <a:cs typeface="+mn-cs"/>
                          <a:sym typeface="Arial"/>
                        </a:rPr>
                        <a:t>Contact:</a:t>
                      </a:r>
                      <a:endParaRPr lang="en-US" sz="1800" b="0" i="1" u="none" strike="noStrike" cap="none" baseline="0" dirty="0" smtClean="0">
                        <a:solidFill>
                          <a:schemeClr val="tx1"/>
                        </a:solidFill>
                        <a:latin typeface="+mn-lt"/>
                        <a:ea typeface="+mn-ea"/>
                        <a:cs typeface="+mn-cs"/>
                        <a:sym typeface="Arial"/>
                      </a:endParaRPr>
                    </a:p>
                    <a:p>
                      <a:pPr>
                        <a:spcBef>
                          <a:spcPts val="600"/>
                        </a:spcBef>
                      </a:pPr>
                      <a:r>
                        <a:rPr lang="en-US" sz="1800" b="0" i="1" u="none" strike="noStrike" cap="none" baseline="0" dirty="0" smtClean="0">
                          <a:solidFill>
                            <a:schemeClr val="tx1"/>
                          </a:solidFill>
                          <a:latin typeface="+mn-lt"/>
                          <a:ea typeface="+mn-ea"/>
                          <a:cs typeface="+mn-cs"/>
                          <a:sym typeface="Arial"/>
                        </a:rPr>
                        <a:t>Address: </a:t>
                      </a:r>
                      <a:r>
                        <a:rPr lang="en-US" sz="1800" b="0" i="1" u="none" strike="noStrike" cap="none" baseline="0" dirty="0" err="1" smtClean="0">
                          <a:solidFill>
                            <a:schemeClr val="tx1"/>
                          </a:solidFill>
                          <a:latin typeface="+mn-lt"/>
                          <a:ea typeface="+mn-ea"/>
                          <a:cs typeface="+mn-cs"/>
                          <a:sym typeface="Arial"/>
                        </a:rPr>
                        <a:t>Trg</a:t>
                      </a:r>
                      <a:r>
                        <a:rPr lang="en-US" sz="1800" b="0" i="1" u="none" strike="noStrike" cap="none" baseline="0" dirty="0" smtClean="0">
                          <a:solidFill>
                            <a:schemeClr val="tx1"/>
                          </a:solidFill>
                          <a:latin typeface="+mn-lt"/>
                          <a:ea typeface="+mn-ea"/>
                          <a:cs typeface="+mn-cs"/>
                          <a:sym typeface="Arial"/>
                        </a:rPr>
                        <a:t> </a:t>
                      </a:r>
                      <a:r>
                        <a:rPr lang="en-US" sz="1800" b="0" i="1" u="none" strike="noStrike" cap="none" baseline="0" dirty="0" err="1" smtClean="0">
                          <a:solidFill>
                            <a:schemeClr val="tx1"/>
                          </a:solidFill>
                          <a:latin typeface="+mn-lt"/>
                          <a:ea typeface="+mn-ea"/>
                          <a:cs typeface="+mn-cs"/>
                          <a:sym typeface="Arial"/>
                        </a:rPr>
                        <a:t>Topolivaca</a:t>
                      </a:r>
                      <a:r>
                        <a:rPr lang="en-US" sz="1800" b="0" i="1" u="none" strike="noStrike" cap="none" baseline="0" dirty="0" smtClean="0">
                          <a:solidFill>
                            <a:schemeClr val="tx1"/>
                          </a:solidFill>
                          <a:latin typeface="+mn-lt"/>
                          <a:ea typeface="+mn-ea"/>
                          <a:cs typeface="+mn-cs"/>
                          <a:sym typeface="Arial"/>
                        </a:rPr>
                        <a:t> 4, 34000 Kragujevac, Serbia</a:t>
                      </a:r>
                    </a:p>
                    <a:p>
                      <a:pPr>
                        <a:spcBef>
                          <a:spcPts val="600"/>
                        </a:spcBef>
                      </a:pPr>
                      <a:r>
                        <a:rPr lang="en-US" sz="1800" b="0" i="1" u="none" strike="noStrike" cap="none" baseline="0" dirty="0" smtClean="0">
                          <a:solidFill>
                            <a:schemeClr val="tx1"/>
                          </a:solidFill>
                          <a:latin typeface="+mn-lt"/>
                          <a:ea typeface="+mn-ea"/>
                          <a:cs typeface="+mn-cs"/>
                          <a:sym typeface="Arial"/>
                        </a:rPr>
                        <a:t>Tel: +381 34 502 552</a:t>
                      </a:r>
                    </a:p>
                    <a:p>
                      <a:pPr>
                        <a:spcBef>
                          <a:spcPts val="600"/>
                        </a:spcBef>
                      </a:pPr>
                      <a:r>
                        <a:rPr lang="en-US" sz="1800" b="0" i="1" u="none" strike="noStrike" cap="none" baseline="0" dirty="0" smtClean="0">
                          <a:solidFill>
                            <a:schemeClr val="tx1"/>
                          </a:solidFill>
                          <a:latin typeface="+mn-lt"/>
                          <a:ea typeface="+mn-ea"/>
                          <a:cs typeface="+mn-cs"/>
                          <a:sym typeface="Arial"/>
                        </a:rPr>
                        <a:t>E-mail: </a:t>
                      </a:r>
                      <a:r>
                        <a:rPr lang="en-US" sz="1800" b="0" i="1" u="sng" strike="noStrike" cap="none" baseline="0" dirty="0" smtClean="0">
                          <a:solidFill>
                            <a:schemeClr val="tx1"/>
                          </a:solidFill>
                          <a:latin typeface="+mn-lt"/>
                          <a:ea typeface="+mn-ea"/>
                          <a:cs typeface="+mn-cs"/>
                          <a:sym typeface="Arial"/>
                          <a:hlinkClick r:id="rId4" action="ppaction://hlinkfile"/>
                        </a:rPr>
                        <a:t>office@neteffect.rs</a:t>
                      </a:r>
                      <a:endParaRPr lang="en-US" sz="1800" b="0" i="1" u="none" strike="noStrike" cap="none" baseline="0" dirty="0" smtClean="0">
                        <a:solidFill>
                          <a:schemeClr val="tx1"/>
                        </a:solidFill>
                        <a:latin typeface="+mn-lt"/>
                        <a:ea typeface="+mn-ea"/>
                        <a:cs typeface="+mn-cs"/>
                        <a:sym typeface="Arial"/>
                      </a:endParaRPr>
                    </a:p>
                    <a:p>
                      <a:pPr>
                        <a:spcBef>
                          <a:spcPts val="600"/>
                        </a:spcBef>
                      </a:pPr>
                      <a:r>
                        <a:rPr lang="en-US" sz="1800" b="0" i="1" u="none" strike="noStrike" cap="none" baseline="0" dirty="0" smtClean="0">
                          <a:solidFill>
                            <a:schemeClr val="tx1"/>
                          </a:solidFill>
                          <a:latin typeface="+mn-lt"/>
                          <a:ea typeface="+mn-ea"/>
                          <a:cs typeface="+mn-cs"/>
                          <a:sym typeface="Arial"/>
                        </a:rPr>
                        <a:t>Web: </a:t>
                      </a:r>
                      <a:r>
                        <a:rPr lang="en-US" sz="1800" b="0" i="1" u="sng" strike="noStrike" cap="none" baseline="0" dirty="0" smtClean="0">
                          <a:solidFill>
                            <a:schemeClr val="tx1"/>
                          </a:solidFill>
                          <a:latin typeface="+mn-lt"/>
                          <a:ea typeface="+mn-ea"/>
                          <a:cs typeface="+mn-cs"/>
                          <a:sym typeface="Arial"/>
                          <a:hlinkClick r:id="rId5" action="ppaction://hlinkfile"/>
                        </a:rPr>
                        <a:t>www.neteffect.rs</a:t>
                      </a:r>
                      <a:endParaRPr lang="en-US" sz="1800" b="0" i="1" u="none" strike="noStrike" cap="none" baseline="0" dirty="0" smtClean="0">
                        <a:solidFill>
                          <a:schemeClr val="tx1"/>
                        </a:solidFill>
                        <a:latin typeface="+mn-lt"/>
                        <a:ea typeface="+mn-ea"/>
                        <a:cs typeface="+mn-cs"/>
                        <a:sym typeface="Arial"/>
                      </a:endParaRPr>
                    </a:p>
                    <a:p>
                      <a:pPr>
                        <a:spcBef>
                          <a:spcPts val="600"/>
                        </a:spcBef>
                      </a:pPr>
                      <a:r>
                        <a:rPr lang="en-US" sz="1800" b="0" i="1" u="none" strike="noStrike" cap="none" baseline="0" dirty="0" err="1" smtClean="0">
                          <a:solidFill>
                            <a:schemeClr val="tx1"/>
                          </a:solidFill>
                          <a:latin typeface="+mn-lt"/>
                          <a:ea typeface="+mn-ea"/>
                          <a:cs typeface="+mn-cs"/>
                          <a:sym typeface="Arial"/>
                        </a:rPr>
                        <a:t>Facebook:</a:t>
                      </a:r>
                      <a:r>
                        <a:rPr lang="en-US" sz="1800" b="0" i="1" u="sng" strike="noStrike" cap="none" baseline="0" dirty="0" err="1" smtClean="0">
                          <a:solidFill>
                            <a:schemeClr val="tx1"/>
                          </a:solidFill>
                          <a:latin typeface="+mn-lt"/>
                          <a:ea typeface="+mn-ea"/>
                          <a:cs typeface="+mn-cs"/>
                          <a:sym typeface="Arial"/>
                          <a:hlinkClick r:id="rId6"/>
                        </a:rPr>
                        <a:t>https</a:t>
                      </a:r>
                      <a:r>
                        <a:rPr lang="en-US" sz="1800" b="0" i="1" u="sng" strike="noStrike" cap="none" baseline="0" dirty="0" smtClean="0">
                          <a:solidFill>
                            <a:schemeClr val="tx1"/>
                          </a:solidFill>
                          <a:latin typeface="+mn-lt"/>
                          <a:ea typeface="+mn-ea"/>
                          <a:cs typeface="+mn-cs"/>
                          <a:sym typeface="Arial"/>
                          <a:hlinkClick r:id="rId6"/>
                        </a:rPr>
                        <a:t>://www.facebook.com/neteffect.rs?fref=ts</a:t>
                      </a:r>
                      <a:endParaRPr lang="en-US" sz="1800" b="0" i="1" u="none" strike="noStrike" cap="none" baseline="0" dirty="0" smtClean="0">
                        <a:solidFill>
                          <a:schemeClr val="tx1"/>
                        </a:solidFill>
                        <a:latin typeface="+mn-lt"/>
                        <a:ea typeface="+mn-ea"/>
                        <a:cs typeface="+mn-cs"/>
                        <a:sym typeface="Arial"/>
                      </a:endParaRPr>
                    </a:p>
                    <a:p>
                      <a:pPr>
                        <a:spcBef>
                          <a:spcPts val="600"/>
                        </a:spcBef>
                      </a:pPr>
                      <a:r>
                        <a:rPr lang="en-US" sz="1800" b="0" i="1" u="none" strike="noStrike" cap="none" baseline="0" dirty="0" smtClean="0">
                          <a:solidFill>
                            <a:schemeClr val="tx1"/>
                          </a:solidFill>
                          <a:latin typeface="+mn-lt"/>
                          <a:ea typeface="+mn-ea"/>
                          <a:cs typeface="+mn-cs"/>
                          <a:sym typeface="Arial"/>
                        </a:rPr>
                        <a:t>Twitter: @_</a:t>
                      </a:r>
                      <a:r>
                        <a:rPr lang="en-US" sz="1800" b="0" i="1" u="none" strike="noStrike" cap="none" baseline="0" dirty="0" err="1" smtClean="0">
                          <a:solidFill>
                            <a:schemeClr val="tx1"/>
                          </a:solidFill>
                          <a:latin typeface="+mn-lt"/>
                          <a:ea typeface="+mn-ea"/>
                          <a:cs typeface="+mn-cs"/>
                          <a:sym typeface="Arial"/>
                        </a:rPr>
                        <a:t>MarkoBojovic</a:t>
                      </a:r>
                      <a:endParaRPr lang="en-US" sz="1800" b="0" i="1" u="none" strike="noStrike" cap="none" baseline="0" dirty="0" smtClean="0">
                        <a:solidFill>
                          <a:schemeClr val="tx1"/>
                        </a:solidFill>
                        <a:latin typeface="+mn-lt"/>
                        <a:ea typeface="+mn-ea"/>
                        <a:cs typeface="+mn-cs"/>
                        <a:sym typeface="Arial"/>
                      </a:endParaRPr>
                    </a:p>
                    <a:p>
                      <a:endParaRPr lang="en-US" dirty="0"/>
                    </a:p>
                  </a:txBody>
                  <a:tcPr/>
                </a:tc>
              </a:tr>
            </a:tbl>
          </a:graphicData>
        </a:graphic>
      </p:graphicFrame>
      <p:pic>
        <p:nvPicPr>
          <p:cNvPr id="8" name="Picture 7" descr="csm_neteffect_c91599626e.png"/>
          <p:cNvPicPr/>
          <p:nvPr/>
        </p:nvPicPr>
        <p:blipFill>
          <a:blip r:embed="rId7" cstate="print"/>
          <a:stretch>
            <a:fillRect/>
          </a:stretch>
        </p:blipFill>
        <p:spPr>
          <a:xfrm>
            <a:off x="6948264" y="1419622"/>
            <a:ext cx="1854776" cy="566737"/>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131590"/>
            <a:ext cx="8712968" cy="3725698"/>
          </a:xfrm>
          <a:prstGeom prst="rect">
            <a:avLst/>
          </a:prstGeom>
          <a:noFill/>
          <a:ln>
            <a:noFill/>
          </a:ln>
        </p:spPr>
        <p:txBody>
          <a:bodyPr lIns="91425" tIns="91425" rIns="91425" bIns="91425" anchor="t" anchorCtr="0">
            <a:noAutofit/>
          </a:bodyPr>
          <a:lstStyle/>
          <a:p>
            <a:r>
              <a:rPr lang="en-US" sz="1800" b="1" dirty="0" smtClean="0"/>
              <a:t>02 CONCEPT FACTORY </a:t>
            </a:r>
            <a:r>
              <a:rPr lang="en-US" sz="1800" dirty="0" smtClean="0"/>
              <a:t>(</a:t>
            </a:r>
            <a:r>
              <a:rPr lang="en-US" sz="1800" dirty="0" smtClean="0">
                <a:hlinkClick r:id="rId3"/>
              </a:rPr>
              <a:t>www.conceptfactory.rs</a:t>
            </a:r>
            <a:r>
              <a:rPr lang="en-US" sz="1800" dirty="0" smtClean="0"/>
              <a:t>)</a:t>
            </a:r>
            <a:r>
              <a:rPr lang="sr-Latn-RS" sz="1800" dirty="0" smtClean="0"/>
              <a:t> </a:t>
            </a:r>
          </a:p>
          <a:p>
            <a:endParaRPr lang="sr-Latn-RS" sz="1800" b="0" i="0" u="none" strike="noStrike" cap="none" baseline="0" dirty="0" smtClean="0">
              <a:solidFill>
                <a:srgbClr val="000000"/>
              </a:solidFill>
              <a:latin typeface="Arial"/>
              <a:ea typeface="Arial"/>
              <a:cs typeface="Arial"/>
              <a:sym typeface="Arial"/>
            </a:endParaRPr>
          </a:p>
          <a:p>
            <a:r>
              <a:rPr lang="en-US" sz="1800" b="1" i="1" dirty="0" smtClean="0"/>
              <a:t>About</a:t>
            </a:r>
            <a:endParaRPr lang="en-US" sz="1800" i="1" dirty="0" smtClean="0"/>
          </a:p>
          <a:p>
            <a:r>
              <a:rPr lang="en-US" sz="1800" i="1" dirty="0" smtClean="0"/>
              <a:t>Agency based in Germany with business units in France, Serbia and Turkey, which provides support to the clients worldwide in the field of online marketing, consulting and digital solutions development, since 1996.</a:t>
            </a:r>
            <a:endParaRPr lang="sr-Latn-RS" sz="1800" i="1" dirty="0" smtClean="0"/>
          </a:p>
          <a:p>
            <a:endParaRPr lang="en-US" sz="1800" i="1" dirty="0" smtClean="0"/>
          </a:p>
          <a:p>
            <a:r>
              <a:rPr lang="en-US" sz="1800" b="1" i="1" dirty="0" smtClean="0"/>
              <a:t>Expertise:</a:t>
            </a:r>
            <a:endParaRPr lang="en-US" sz="1800" i="1" dirty="0" smtClean="0"/>
          </a:p>
          <a:p>
            <a:r>
              <a:rPr lang="en-US" sz="1800" i="1" dirty="0" smtClean="0"/>
              <a:t>Agency's motto: "We do not solve problems, we offer ideas". Has great experience in offering smart solutions for companies, organizations and institutions.</a:t>
            </a:r>
          </a:p>
          <a:p>
            <a:endParaRPr sz="1800" b="0" i="0"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4"/>
          <a:stretch>
            <a:fillRect/>
          </a:stretch>
        </p:blipFill>
        <p:spPr>
          <a:xfrm>
            <a:off x="323528" y="229766"/>
            <a:ext cx="1924050" cy="685800"/>
          </a:xfrm>
          <a:prstGeom prst="rect">
            <a:avLst/>
          </a:prstGeom>
        </p:spPr>
      </p:pic>
      <p:pic>
        <p:nvPicPr>
          <p:cNvPr id="8" name="Picture 7" descr="cfrs.png"/>
          <p:cNvPicPr/>
          <p:nvPr/>
        </p:nvPicPr>
        <p:blipFill>
          <a:blip r:embed="rId5" cstate="print"/>
          <a:stretch>
            <a:fillRect/>
          </a:stretch>
        </p:blipFill>
        <p:spPr>
          <a:xfrm>
            <a:off x="7236296" y="987574"/>
            <a:ext cx="1409700" cy="942975"/>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521100" y="205975"/>
            <a:ext cx="6165600" cy="857400"/>
          </a:xfrm>
          <a:prstGeom prst="rect">
            <a:avLst/>
          </a:prstGeom>
          <a:noFill/>
          <a:ln>
            <a:noFill/>
          </a:ln>
        </p:spPr>
        <p:txBody>
          <a:bodyPr lIns="91425" tIns="91425" rIns="91425" bIns="91425" anchor="b" anchorCtr="0">
            <a:noAutofit/>
          </a:bodyPr>
          <a:lstStyle/>
          <a:p>
            <a:r>
              <a:rPr lang="en-GB" sz="2000" b="1" dirty="0" smtClean="0"/>
              <a:t>Products / services which Cluster</a:t>
            </a:r>
            <a:r>
              <a:rPr lang="en-US" sz="2000" b="1" dirty="0" smtClean="0"/>
              <a:t>'</a:t>
            </a:r>
            <a:r>
              <a:rPr lang="sr-Latn-RS" sz="2000" b="1" dirty="0" smtClean="0"/>
              <a:t>s</a:t>
            </a:r>
            <a:br>
              <a:rPr lang="sr-Latn-RS" sz="2000" b="1" dirty="0" smtClean="0"/>
            </a:br>
            <a:r>
              <a:rPr lang="sr-Latn-RS" sz="2000" b="1" dirty="0" smtClean="0"/>
              <a:t>members provide to their clients:</a:t>
            </a:r>
            <a:endParaRPr lang="en-US" sz="2000" b="1" dirty="0"/>
          </a:p>
        </p:txBody>
      </p:sp>
      <p:sp>
        <p:nvSpPr>
          <p:cNvPr id="31" name="Shape 31"/>
          <p:cNvSpPr txBox="1">
            <a:spLocks noGrp="1"/>
          </p:cNvSpPr>
          <p:nvPr>
            <p:ph type="body" idx="1"/>
          </p:nvPr>
        </p:nvSpPr>
        <p:spPr>
          <a:xfrm>
            <a:off x="179512" y="1131590"/>
            <a:ext cx="8712968" cy="3725698"/>
          </a:xfrm>
          <a:prstGeom prst="rect">
            <a:avLst/>
          </a:prstGeom>
          <a:noFill/>
          <a:ln>
            <a:noFill/>
          </a:ln>
        </p:spPr>
        <p:txBody>
          <a:bodyPr lIns="91425" tIns="91425" rIns="91425" bIns="91425" anchor="t" anchorCtr="0">
            <a:noAutofit/>
          </a:bodyPr>
          <a:lstStyle/>
          <a:p>
            <a:r>
              <a:rPr lang="en-US" sz="1800" i="1" dirty="0" smtClean="0"/>
              <a:t>These are some of agency's projects:</a:t>
            </a:r>
            <a:endParaRPr sz="1800" b="0" i="1" u="none" strike="noStrike" cap="none" baseline="0" dirty="0">
              <a:solidFill>
                <a:srgbClr val="000000"/>
              </a:solidFill>
              <a:latin typeface="Arial"/>
              <a:ea typeface="Arial"/>
              <a:cs typeface="Arial"/>
              <a:sym typeface="Arial"/>
            </a:endParaRPr>
          </a:p>
        </p:txBody>
      </p:sp>
      <p:pic>
        <p:nvPicPr>
          <p:cNvPr id="5" name="Picture 4" descr="iktklaster.png"/>
          <p:cNvPicPr>
            <a:picLocks noChangeAspect="1"/>
          </p:cNvPicPr>
          <p:nvPr/>
        </p:nvPicPr>
        <p:blipFill>
          <a:blip r:embed="rId3"/>
          <a:stretch>
            <a:fillRect/>
          </a:stretch>
        </p:blipFill>
        <p:spPr>
          <a:xfrm>
            <a:off x="323528" y="229766"/>
            <a:ext cx="1924050" cy="685800"/>
          </a:xfrm>
          <a:prstGeom prst="rect">
            <a:avLst/>
          </a:prstGeom>
        </p:spPr>
      </p:pic>
      <p:pic>
        <p:nvPicPr>
          <p:cNvPr id="8" name="Picture 7" descr="cfrs.png"/>
          <p:cNvPicPr/>
          <p:nvPr/>
        </p:nvPicPr>
        <p:blipFill>
          <a:blip r:embed="rId4" cstate="print"/>
          <a:stretch>
            <a:fillRect/>
          </a:stretch>
        </p:blipFill>
        <p:spPr>
          <a:xfrm>
            <a:off x="7236296" y="987574"/>
            <a:ext cx="1409700" cy="942975"/>
          </a:xfrm>
          <a:prstGeom prst="rect">
            <a:avLst/>
          </a:prstGeom>
        </p:spPr>
      </p:pic>
      <p:pic>
        <p:nvPicPr>
          <p:cNvPr id="10" name="Picture 9" descr="ef_logo_02.jpg">
            <a:hlinkClick r:id="rId5"/>
          </p:cNvPr>
          <p:cNvPicPr/>
          <p:nvPr/>
        </p:nvPicPr>
        <p:blipFill>
          <a:blip r:embed="rId6" cstate="print"/>
          <a:stretch>
            <a:fillRect/>
          </a:stretch>
        </p:blipFill>
        <p:spPr>
          <a:xfrm>
            <a:off x="323528" y="1707654"/>
            <a:ext cx="2369270" cy="1104900"/>
          </a:xfrm>
          <a:prstGeom prst="rect">
            <a:avLst/>
          </a:prstGeom>
        </p:spPr>
      </p:pic>
      <p:pic>
        <p:nvPicPr>
          <p:cNvPr id="11" name="Picture 10" descr="bentourlogo_02.png">
            <a:hlinkClick r:id="rId7"/>
          </p:cNvPr>
          <p:cNvPicPr/>
          <p:nvPr/>
        </p:nvPicPr>
        <p:blipFill>
          <a:blip r:embed="rId8" cstate="print"/>
          <a:stretch>
            <a:fillRect/>
          </a:stretch>
        </p:blipFill>
        <p:spPr>
          <a:xfrm>
            <a:off x="3386311" y="1735970"/>
            <a:ext cx="2265809" cy="1051804"/>
          </a:xfrm>
          <a:prstGeom prst="rect">
            <a:avLst/>
          </a:prstGeom>
        </p:spPr>
      </p:pic>
      <p:pic>
        <p:nvPicPr>
          <p:cNvPr id="12" name="Picture 11" descr="dwt.jpg">
            <a:hlinkClick r:id="rId9"/>
          </p:cNvPr>
          <p:cNvPicPr/>
          <p:nvPr/>
        </p:nvPicPr>
        <p:blipFill>
          <a:blip r:embed="rId10" cstate="print"/>
          <a:stretch>
            <a:fillRect/>
          </a:stretch>
        </p:blipFill>
        <p:spPr>
          <a:xfrm>
            <a:off x="6100649" y="2201788"/>
            <a:ext cx="2503799" cy="1162050"/>
          </a:xfrm>
          <a:prstGeom prst="rect">
            <a:avLst/>
          </a:prstGeom>
        </p:spPr>
      </p:pic>
      <p:pic>
        <p:nvPicPr>
          <p:cNvPr id="13" name="Picture 12" descr="carglass.jpg"/>
          <p:cNvPicPr/>
          <p:nvPr/>
        </p:nvPicPr>
        <p:blipFill>
          <a:blip r:embed="rId11" cstate="print"/>
          <a:stretch>
            <a:fillRect/>
          </a:stretch>
        </p:blipFill>
        <p:spPr>
          <a:xfrm>
            <a:off x="221518" y="3121486"/>
            <a:ext cx="2694298" cy="1250464"/>
          </a:xfrm>
          <a:prstGeom prst="rect">
            <a:avLst/>
          </a:prstGeom>
        </p:spPr>
      </p:pic>
      <p:pic>
        <p:nvPicPr>
          <p:cNvPr id="14" name="Picture 13" descr="videocv.jpg">
            <a:hlinkClick r:id="rId12"/>
          </p:cNvPr>
          <p:cNvPicPr/>
          <p:nvPr/>
        </p:nvPicPr>
        <p:blipFill>
          <a:blip r:embed="rId13" cstate="print"/>
          <a:stretch>
            <a:fillRect/>
          </a:stretch>
        </p:blipFill>
        <p:spPr>
          <a:xfrm>
            <a:off x="6228184" y="3507854"/>
            <a:ext cx="2181225" cy="1017206"/>
          </a:xfrm>
          <a:prstGeom prst="rect">
            <a:avLst/>
          </a:prstGeom>
        </p:spPr>
      </p:pic>
      <p:pic>
        <p:nvPicPr>
          <p:cNvPr id="15" name="Picture 14" descr="linda-apotheken.png">
            <a:hlinkClick r:id="rId14"/>
          </p:cNvPr>
          <p:cNvPicPr/>
          <p:nvPr/>
        </p:nvPicPr>
        <p:blipFill>
          <a:blip r:embed="rId15" cstate="print"/>
          <a:stretch>
            <a:fillRect/>
          </a:stretch>
        </p:blipFill>
        <p:spPr>
          <a:xfrm>
            <a:off x="3419872" y="3147814"/>
            <a:ext cx="2226297" cy="1038225"/>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3073</Words>
  <Application>Microsoft Office PowerPoint</Application>
  <PresentationFormat>On-screen Show (16:9)</PresentationFormat>
  <Paragraphs>427</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light-gradient</vt:lpstr>
      <vt:lpstr>ICT CLUSTER OF CENTRAL SERBIA</vt:lpstr>
      <vt:lpstr>Who we are?</vt:lpstr>
      <vt:lpstr>Who we are?</vt:lpstr>
      <vt:lpstr>Achievements</vt:lpstr>
      <vt:lpstr>Products / services </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Products / services which Cluster's members provide to their clients:</vt:lpstr>
      <vt:lpstr>Supporting institutions and organizations</vt:lpstr>
      <vt:lpstr>Supporting institutions and organizations</vt:lpstr>
      <vt:lpstr>ICT 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Sastanak Upravnog odbora IKT klastera Centralne Srbije</dc:title>
  <dc:creator>ICTCSKG</dc:creator>
  <cp:lastModifiedBy>ICTCSKG</cp:lastModifiedBy>
  <cp:revision>123</cp:revision>
  <dcterms:modified xsi:type="dcterms:W3CDTF">2015-05-11T13:05:25Z</dcterms:modified>
</cp:coreProperties>
</file>